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98" r:id="rId2"/>
  </p:sldMasterIdLst>
  <p:notesMasterIdLst>
    <p:notesMasterId r:id="rId37"/>
  </p:notesMasterIdLst>
  <p:handoutMasterIdLst>
    <p:handoutMasterId r:id="rId38"/>
  </p:handoutMasterIdLst>
  <p:sldIdLst>
    <p:sldId id="419" r:id="rId3"/>
    <p:sldId id="340" r:id="rId4"/>
    <p:sldId id="271" r:id="rId5"/>
    <p:sldId id="341" r:id="rId6"/>
    <p:sldId id="342" r:id="rId7"/>
    <p:sldId id="272" r:id="rId8"/>
    <p:sldId id="348" r:id="rId9"/>
    <p:sldId id="350" r:id="rId10"/>
    <p:sldId id="273" r:id="rId11"/>
    <p:sldId id="286" r:id="rId12"/>
    <p:sldId id="352" r:id="rId13"/>
    <p:sldId id="287" r:id="rId14"/>
    <p:sldId id="351" r:id="rId15"/>
    <p:sldId id="302" r:id="rId16"/>
    <p:sldId id="303" r:id="rId17"/>
    <p:sldId id="304" r:id="rId18"/>
    <p:sldId id="357" r:id="rId19"/>
    <p:sldId id="275" r:id="rId20"/>
    <p:sldId id="285" r:id="rId21"/>
    <p:sldId id="277" r:id="rId22"/>
    <p:sldId id="354" r:id="rId23"/>
    <p:sldId id="280" r:id="rId24"/>
    <p:sldId id="281" r:id="rId25"/>
    <p:sldId id="294" r:id="rId26"/>
    <p:sldId id="278" r:id="rId27"/>
    <p:sldId id="418" r:id="rId28"/>
    <p:sldId id="412" r:id="rId29"/>
    <p:sldId id="413" r:id="rId30"/>
    <p:sldId id="414" r:id="rId31"/>
    <p:sldId id="415" r:id="rId32"/>
    <p:sldId id="420" r:id="rId33"/>
    <p:sldId id="416" r:id="rId34"/>
    <p:sldId id="417" r:id="rId35"/>
    <p:sldId id="402" r:id="rId36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93" autoAdjust="0"/>
  </p:normalViewPr>
  <p:slideViewPr>
    <p:cSldViewPr>
      <p:cViewPr varScale="1">
        <p:scale>
          <a:sx n="81" d="100"/>
          <a:sy n="81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B9CDD-F931-4646-98DB-8854DBDD7AEF}" type="datetimeFigureOut">
              <a:rPr lang="th-TH" smtClean="0"/>
              <a:t>03/10/65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E477F-7D7D-4611-9092-978EEEDEFBF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5260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42AF6-1520-4CAC-A306-6059C298A977}" type="datetimeFigureOut">
              <a:rPr lang="th-TH" smtClean="0"/>
              <a:t>03/10/65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7E79C-5322-4E25-AA0C-0D4E137222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201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fld id="{7962482F-5975-44B8-A634-A07B573FB785}" type="slidenum">
              <a:rPr lang="th-TH" sz="1200" smtClean="0"/>
              <a:pPr/>
              <a:t>24</a:t>
            </a:fld>
            <a:endParaRPr lang="th-TH" sz="1200"/>
          </a:p>
        </p:txBody>
      </p:sp>
    </p:spTree>
    <p:extLst>
      <p:ext uri="{BB962C8B-B14F-4D97-AF65-F5344CB8AC3E}">
        <p14:creationId xmlns:p14="http://schemas.microsoft.com/office/powerpoint/2010/main" val="27217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F5F293D-20BF-487A-BFA7-792ABC73B8A5}" type="datetimeFigureOut">
              <a:rPr lang="th-TH" smtClean="0"/>
              <a:t>03/10/65</a:t>
            </a:fld>
            <a:endParaRPr lang="th-TH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03/10/65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03/10/65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ชื่อเรื่องและไดอะแกรมหรือแผนผังองค์ก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 SmartArt 2"/>
          <p:cNvSpPr>
            <a:spLocks noGrp="1"/>
          </p:cNvSpPr>
          <p:nvPr>
            <p:ph type="dgm" idx="1"/>
          </p:nvPr>
        </p:nvSpPr>
        <p:spPr>
          <a:xfrm>
            <a:off x="457200" y="1600202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57A5D-BF5F-4639-BAD6-770EC08832E4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85707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ngsana New" panose="02020603050405020304" pitchFamily="18" charset="-34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ngsana New" panose="02020603050405020304" pitchFamily="18" charset="-34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srgbClr val="2DA2BF">
                  <a:tint val="2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063397-4149-4BAA-8854-A94FF9DBDCDB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7447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9D6F53-9025-4B6E-ABE4-F1C7129322E7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7176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EECCF6-8706-46B3-9608-BFC45BE8604B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3266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4C8070-D599-422A-9D7B-05607AA01BBA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1930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DC9D5-A950-465B-9A35-2C395C5E8F37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5578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1A1E23-8BB8-4F08-B92C-8F009629D894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3854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68F0E4-0726-4CAC-A488-B077EB32B105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17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03/10/65</a:t>
            </a:fld>
            <a:endParaRPr lang="th-T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3EFBBA-CE0D-4021-BD47-C3403964B7AC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4663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2E6603-E5AD-49D1-BDA4-48894FD96A7F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40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BD30E-906E-48C8-AE77-3D9579253F2E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4328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D56A16-BA54-4946-9864-8B9C6E047C10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9806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ชื่อเรื่องและไดอะแกรมหรือแผนผังองค์ก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 SmartArt 2"/>
          <p:cNvSpPr>
            <a:spLocks noGrp="1"/>
          </p:cNvSpPr>
          <p:nvPr>
            <p:ph type="dgm" idx="1"/>
          </p:nvPr>
        </p:nvSpPr>
        <p:spPr>
          <a:xfrm>
            <a:off x="457200" y="1600202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90015-F799-4FE3-9A5A-314508F08B21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277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03/10/65</a:t>
            </a:fld>
            <a:endParaRPr lang="th-TH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03/10/65</a:t>
            </a:fld>
            <a:endParaRPr lang="th-T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03/10/65</a:t>
            </a:fld>
            <a:endParaRPr lang="th-T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03/10/65</a:t>
            </a:fld>
            <a:endParaRPr lang="th-TH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03/10/65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03/10/65</a:t>
            </a:fld>
            <a:endParaRPr lang="th-TH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F5F293D-20BF-487A-BFA7-792ABC73B8A5}" type="datetimeFigureOut">
              <a:rPr lang="th-TH" smtClean="0"/>
              <a:t>03/10/65</a:t>
            </a:fld>
            <a:endParaRPr lang="th-TH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F5F293D-20BF-487A-BFA7-792ABC73B8A5}" type="datetimeFigureOut">
              <a:rPr lang="th-TH" smtClean="0"/>
              <a:t>03/10/65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57F80A-2CD8-4EDF-B922-421E10730AF1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alt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379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91680" y="1412776"/>
            <a:ext cx="5760640" cy="3600400"/>
          </a:xfrm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ความผิดและการดำเนินคดีตามพระราชบัญญัติศุลกากร พ.ศ. 2560</a:t>
            </a:r>
          </a:p>
        </p:txBody>
      </p:sp>
    </p:spTree>
    <p:extLst>
      <p:ext uri="{BB962C8B-B14F-4D97-AF65-F5344CB8AC3E}">
        <p14:creationId xmlns:p14="http://schemas.microsoft.com/office/powerpoint/2010/main" val="3230570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772816"/>
            <a:ext cx="8229600" cy="4323184"/>
          </a:xfrm>
        </p:spPr>
        <p:txBody>
          <a:bodyPr/>
          <a:lstStyle/>
          <a:p>
            <a:pPr indent="984250" algn="thaiDist"/>
            <a:r>
              <a:rPr lang="th-TH" sz="4000" spc="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“ของต้องห้าม” หมายความว่า  ของที่มีกฎหมาย</a:t>
            </a:r>
            <a:r>
              <a:rPr lang="th-TH" sz="4000" spc="-7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กำหนดห้ามมิให้นำเข้ามาในหรือส่งออกไปนอกราชอาณาจักร </a:t>
            </a:r>
            <a:r>
              <a:rPr lang="th-TH" sz="4000" spc="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หรือนำผ่านราชอาณาจักร</a:t>
            </a:r>
            <a:endParaRPr lang="en-US" sz="4000" spc="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endParaRPr lang="th-TH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915816" y="332656"/>
            <a:ext cx="3024336" cy="701040"/>
          </a:xfrm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ของต้องห้าม</a:t>
            </a:r>
          </a:p>
        </p:txBody>
      </p:sp>
    </p:spTree>
    <p:extLst>
      <p:ext uri="{BB962C8B-B14F-4D97-AF65-F5344CB8AC3E}">
        <p14:creationId xmlns:p14="http://schemas.microsoft.com/office/powerpoint/2010/main" val="3779531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8568952" cy="5256584"/>
          </a:xfrm>
        </p:spPr>
        <p:txBody>
          <a:bodyPr>
            <a:normAutofit/>
          </a:bodyPr>
          <a:lstStyle/>
          <a:p>
            <a:pPr algn="thaiDist"/>
            <a:r>
              <a:rPr lang="th-TH" altLang="th-TH" dirty="0">
                <a:solidFill>
                  <a:srgbClr val="000000"/>
                </a:solidFill>
                <a:latin typeface="Angsana New" pitchFamily="18" charset="-34"/>
              </a:rPr>
              <a:t>	</a:t>
            </a:r>
            <a:r>
              <a:rPr lang="th-TH" altLang="th-TH" sz="2800" spc="6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หมายถึง ของที่กฎหมายกำหนดห้ามมิให้นำเข้ามาในหรือส่งออกไปนอก</a:t>
            </a:r>
            <a:r>
              <a:rPr lang="th-TH" altLang="th-TH" sz="2800" spc="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ราชอาณาจักรหรือนำผ่านโดยเด็ดขาด ผู้ใดนำเข้าหรือส่งออกหรือนำผ่านเป็นความผิดตามกฎหมาย</a:t>
            </a:r>
            <a:r>
              <a:rPr lang="th-TH" altLang="th-TH" sz="28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ที่ห้ามและกฎหมายศุลกากร ของต้องห้ามได้แก่</a:t>
            </a:r>
          </a:p>
          <a:p>
            <a:pPr algn="l">
              <a:defRPr/>
            </a:pPr>
            <a:r>
              <a:rPr lang="th-TH" altLang="th-TH" sz="28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	(1)  วัตถุลามก อนาจาร ตามประมวลกฎหมายอาญามาตรา287 </a:t>
            </a:r>
          </a:p>
          <a:p>
            <a:pPr algn="l">
              <a:defRPr/>
            </a:pPr>
            <a:r>
              <a:rPr lang="th-TH" altLang="th-TH" sz="28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	(2)  เงินตรา พันธบัตรอันเป็นของปลอม</a:t>
            </a:r>
          </a:p>
          <a:p>
            <a:pPr algn="l">
              <a:defRPr/>
            </a:pPr>
            <a:r>
              <a:rPr lang="th-TH" altLang="th-TH" sz="28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	(3)  สินค้าที่ละเมิดลิขสิทธิ์ สิทธิบัตร เครื่องหมายการค้า</a:t>
            </a:r>
          </a:p>
          <a:p>
            <a:pPr algn="l">
              <a:defRPr/>
            </a:pPr>
            <a:r>
              <a:rPr lang="th-TH" altLang="th-TH" sz="28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	(4)  </a:t>
            </a:r>
            <a:r>
              <a:rPr lang="th-TH" altLang="th-TH" sz="2800" dirty="0" err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ยาเสพติด</a:t>
            </a:r>
            <a:r>
              <a:rPr lang="th-TH" altLang="th-TH" sz="28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ให้โทษทุกชนิด</a:t>
            </a:r>
          </a:p>
          <a:p>
            <a:pPr algn="l">
              <a:defRPr/>
            </a:pPr>
            <a:r>
              <a:rPr lang="th-TH" altLang="th-TH" sz="28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	(5)  สินค้าที่แสดงเมืองกำเนิดเป็นเท็จ ตาม พ.ร.บ.ห้ามนำของที่มีการแสดงกำเนิดเป็นเท็จเข้ามา พ.ศ. 2481</a:t>
            </a:r>
          </a:p>
          <a:p>
            <a:pPr algn="l">
              <a:defRPr/>
            </a:pPr>
            <a:r>
              <a:rPr lang="th-TH" altLang="th-TH" sz="28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altLang="th-TH" sz="2800" spc="-7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altLang="th-TH" sz="2800" spc="-7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6</a:t>
            </a:r>
            <a:r>
              <a:rPr lang="th-TH" altLang="th-TH" sz="2800" spc="-7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) ของต้องห้ามอื่น ๆ ตามประกาศของกระทรวงพาณิชย์ เช่น ยางรถยนต์เก่าใช้แล้ว</a:t>
            </a:r>
            <a:r>
              <a:rPr lang="th-TH" altLang="th-TH" sz="28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เป็นต้น</a:t>
            </a:r>
          </a:p>
          <a:p>
            <a:pPr algn="l"/>
            <a:endParaRPr lang="th-TH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840760" cy="7010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altLang="th-TH" sz="40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ของต้องห้าม (</a:t>
            </a:r>
            <a:r>
              <a:rPr lang="en-US" altLang="th-TH" sz="40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PROHIBITED GOODS)</a:t>
            </a:r>
            <a:endParaRPr lang="th-TH" altLang="th-TH" sz="40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8418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772816"/>
            <a:ext cx="8229600" cy="4323184"/>
          </a:xfrm>
        </p:spPr>
        <p:txBody>
          <a:bodyPr>
            <a:normAutofit/>
          </a:bodyPr>
          <a:lstStyle/>
          <a:p>
            <a:pPr indent="984250" algn="thaiDist"/>
            <a:r>
              <a:rPr lang="th-TH" sz="4000" spc="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“ของต้องกำกัด” หมายความว่า  ของที่มีกฎหมาย</a:t>
            </a:r>
            <a:r>
              <a:rPr lang="th-TH" sz="4000" spc="5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กำหนดว่า หากจะมีการนำเข้ามาในหรือส่งออกไปนอก</a:t>
            </a:r>
            <a:r>
              <a:rPr lang="th-TH" sz="4000" spc="-8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ราชอาณาจักร หรือนำผ่านราชอาณาจักร จะต้องได้รับอนุญาต </a:t>
            </a:r>
            <a:r>
              <a:rPr lang="th-TH" sz="4000" spc="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หรือปฏิบัติให้ครบถ้วนตามที่กำหนดไว้ในกฎหมาย</a:t>
            </a:r>
            <a:endParaRPr lang="en-US" sz="4000" spc="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endParaRPr lang="th-TH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915816" y="332656"/>
            <a:ext cx="5472608" cy="701040"/>
          </a:xfrm>
        </p:spPr>
        <p:txBody>
          <a:bodyPr>
            <a:normAutofit fontScale="90000"/>
          </a:bodyPr>
          <a:lstStyle/>
          <a:p>
            <a:r>
              <a:rPr lang="th-TH" sz="40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ของต้องกำกัด(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restricted goods</a:t>
            </a:r>
            <a:r>
              <a:rPr lang="th-TH" sz="40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063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333736" y="116632"/>
            <a:ext cx="6552728" cy="701040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th-TH" altLang="th-TH" sz="40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altLang="th-TH" sz="40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ความผิดฐานหลีกเลี่ยงข้อห้าม ข้อกำกัด</a:t>
            </a:r>
            <a:br>
              <a:rPr lang="th-TH" altLang="th-TH" sz="4000" dirty="0">
                <a:solidFill>
                  <a:srgbClr val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</a:rPr>
            </a:br>
            <a:endParaRPr lang="th-TH" altLang="th-TH" sz="40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7200" y="908720"/>
            <a:ext cx="83058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th-TH" altLang="th-TH" sz="16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altLang="th-TH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หมายถึง การนำของที่กฎหมายห้ามนำเข้า ส่งออก นำผ่าน หรือของที่กฎหมายกำหนดให้ต้องขออนุญาต หรือต้องปฏิบัติในการนำเข้า ส่งออก นำผ่าน มาผ่านพิธีการศุลกากร โดยการหลีกเลี่ยงข้อห้าม หรือข้อกำหนดสำหรับของนั้น</a:t>
            </a:r>
            <a:br>
              <a:rPr lang="th-TH" altLang="th-TH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altLang="th-TH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	ก. ผู้ใด หมายถึง  บุคคลธรรมดาหรือนิติบุคคล</a:t>
            </a:r>
            <a:br>
              <a:rPr lang="th-TH" altLang="th-TH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altLang="th-TH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altLang="th-TH" spc="-7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ข. ต้องนำของหรือสินค้าที่เป็นของต้องห้ามหรือต้องกำกัดมา </a:t>
            </a:r>
            <a:r>
              <a:rPr lang="th-TH" altLang="th-TH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                   ตามช่องทางที่ชอบด้วยกฎหมาย</a:t>
            </a:r>
            <a:br>
              <a:rPr lang="th-TH" altLang="th-TH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altLang="th-TH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altLang="th-TH" spc="-13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ค. ของที่นำเข้ามีกฎหมายห้ามนำเข้า - ส่งออก นำผ่านหรือต้องขออนุญาต  </a:t>
            </a:r>
            <a:r>
              <a:rPr lang="th-TH" altLang="th-TH" spc="-4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นำเข้า ส่งออก หรือนำผ่านหรือต้องปฏิบัติเงื่อนไขของกฎหมายเกี่ยวกับการนำเข้า ส่งออก  นำผ่าน </a:t>
            </a:r>
            <a:r>
              <a:rPr lang="th-TH" altLang="th-TH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แต่ไม่ได้ขออนุญาตหรือไม่ได้ปฏิบัติตามกฎหมาย</a:t>
            </a:r>
            <a:br>
              <a:rPr lang="th-TH" altLang="th-TH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altLang="th-TH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	ง. ต้องมีการปฏิบัติพิธีการศุลกากรยื่นใบขนสินค้า</a:t>
            </a:r>
            <a:br>
              <a:rPr lang="th-TH" altLang="th-TH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altLang="th-TH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altLang="th-TH" spc="-1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จ. กระทำการในลักษณะต่าง ๆ เช่น สำแดงรายการ สินค้าเป็นเท็จ</a:t>
            </a:r>
            <a:br>
              <a:rPr lang="th-TH" altLang="th-TH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</a:br>
            <a:endParaRPr lang="th-TH" altLang="th-TH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058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498781"/>
            <a:ext cx="8363272" cy="466652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109728" algn="thaiDist"/>
            <a:r>
              <a:rPr lang="th-TH" dirty="0"/>
              <a:t>	</a:t>
            </a:r>
            <a:r>
              <a:rPr lang="th-TH" sz="43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ผู้ที่จะนำของผ่านราชอาณาจักร จะต้องปฏิบัติให้ถูกต้องและครบถ้วนตามเงื่อนไขที่ได้กำหนดไว้ในกฎหมาย เช่น ต้องได้รับอนุญาตก่อน หรือต้องปฏิบัติตามเงื่อนใขที่กำหนด หรือห้ามนำผ่าน ซึ่งประกอบด้วยกฎหมาย ดังต่อไปนี้</a:t>
            </a:r>
            <a:endParaRPr lang="en-US" sz="43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marL="109538" indent="792163" algn="thaiDist">
              <a:lnSpc>
                <a:spcPct val="120000"/>
              </a:lnSpc>
              <a:spcBef>
                <a:spcPts val="1200"/>
              </a:spcBef>
            </a:pPr>
            <a:r>
              <a:rPr lang="en-US" sz="44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1. </a:t>
            </a:r>
            <a:r>
              <a:rPr lang="th-TH" sz="44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พ.ร.บ. กักพืช พ.ศ. 2507 (มาตรา 8-14)</a:t>
            </a:r>
          </a:p>
          <a:p>
            <a:pPr marL="109538" indent="792163" algn="thaiDist">
              <a:lnSpc>
                <a:spcPct val="120000"/>
              </a:lnSpc>
              <a:spcBef>
                <a:spcPts val="1200"/>
              </a:spcBef>
            </a:pPr>
            <a:r>
              <a:rPr lang="th-TH" sz="4400" spc="-1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2. พ.ร.บ. อาวุธปืนเครื่องกระสุนปืน วัตถุระเบิด ดอกไม้เพลิง</a:t>
            </a:r>
            <a:r>
              <a:rPr lang="th-TH" sz="44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และสิ่งเทียมอาวุธ พ.ศ. 2490 (มาตรา 70)</a:t>
            </a:r>
            <a:endParaRPr lang="en-US" sz="44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marL="109728" algn="thaiDist"/>
            <a:r>
              <a:rPr lang="th-TH" sz="44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	3. พ.ร.บ. โรคระบาดสัตว์ พ.ศ. 2558 (มาตรา 31)</a:t>
            </a:r>
            <a:endParaRPr lang="en-US" sz="44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marL="109728" algn="thaiDist"/>
            <a:endParaRPr lang="en-US" sz="43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marL="109728" indent="0" algn="thaiDist">
              <a:buNone/>
            </a:pPr>
            <a:endParaRPr lang="th-TH" sz="5400" dirty="0">
              <a:solidFill>
                <a:schemeClr val="accent6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44016" y="332656"/>
            <a:ext cx="8892480" cy="701040"/>
          </a:xfrm>
        </p:spPr>
        <p:txBody>
          <a:bodyPr>
            <a:normAutofit fontScale="90000"/>
          </a:bodyPr>
          <a:lstStyle/>
          <a:p>
            <a:br>
              <a:rPr lang="th-TH" sz="4000" u="sng" dirty="0">
                <a:latin typeface="Cordia New" pitchFamily="34" charset="-34"/>
                <a:cs typeface="Cordia New" pitchFamily="34" charset="-34"/>
              </a:rPr>
            </a:br>
            <a:r>
              <a:rPr lang="th-TH" sz="4400" u="sng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กฎหมายที่เกี่ยวกับของต้องห้าม ต้องจำกัดในการนำผ่าน</a:t>
            </a:r>
            <a:br>
              <a:rPr lang="en-US" sz="4400" dirty="0"/>
            </a:br>
            <a:endParaRPr lang="th-TH" sz="4400" dirty="0">
              <a:solidFill>
                <a:schemeClr val="accent6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8641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8363272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901700" algn="thaiDist"/>
            <a:r>
              <a:rPr lang="th-TH" sz="33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4. พ.ร.บ. เชื้อโรคและพิษจากสัตว์ พ.ศ. 2525 (มาตรา 5)</a:t>
            </a:r>
            <a:endParaRPr lang="en-US" sz="33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indent="901700" algn="thaiDist"/>
            <a:r>
              <a:rPr lang="th-TH" sz="3300" spc="-5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5. พ.ร.บ. วัตถุที่ออกฤทธิ์ต่อจิตและประสาท พ.ศ. 2518        </a:t>
            </a:r>
            <a:r>
              <a:rPr lang="th-TH" sz="33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(มาตรา 16) </a:t>
            </a:r>
            <a:r>
              <a:rPr lang="en-US" sz="33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[</a:t>
            </a:r>
            <a:r>
              <a:rPr lang="th-TH" sz="33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กฎกระทรวง ฉบับที่ 7 พ.ศ. 2501</a:t>
            </a:r>
            <a:r>
              <a:rPr lang="en-US" sz="33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]</a:t>
            </a:r>
          </a:p>
          <a:p>
            <a:pPr indent="901700" algn="thaiDist"/>
            <a:r>
              <a:rPr lang="en-US" sz="3300" spc="-3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6.</a:t>
            </a:r>
            <a:r>
              <a:rPr lang="th-TH" sz="3300" spc="-3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พ.ร.บ. ควบคุมการส่งออกไปนอกราชอาณาจักรซึ่งอาวุธ</a:t>
            </a:r>
            <a:r>
              <a:rPr lang="th-TH" sz="33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ยุทธภัณฑ์และสิ่งที่ใช้ในการสงคราม พ.ศ. 2495 (มาตรา 3-4)</a:t>
            </a:r>
            <a:endParaRPr lang="en-US" sz="33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indent="901700" algn="thaiDist"/>
            <a:r>
              <a:rPr lang="th-TH" sz="33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7. พ.ร.บ. ปุ๋ย พ.ศ. 2518 (มาตรา 12)</a:t>
            </a:r>
          </a:p>
          <a:p>
            <a:pPr indent="901700" algn="thaiDist"/>
            <a:r>
              <a:rPr lang="th-TH" sz="33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8. พ.ร.บ. วัตถุอันตราย พ.ศ. 2535 (มาตรา 4)</a:t>
            </a:r>
            <a:endParaRPr lang="en-US" sz="33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indent="901700" algn="l"/>
            <a:r>
              <a:rPr lang="th-TH" sz="33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9. พ.ร.บ. </a:t>
            </a:r>
            <a:r>
              <a:rPr lang="th-TH" sz="3300" dirty="0" err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ยาเสพติด</a:t>
            </a:r>
            <a:r>
              <a:rPr lang="th-TH" sz="33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ให้โทษ พ.ศ. 2522 (มาตรา 64)</a:t>
            </a:r>
            <a:endParaRPr lang="en-US" sz="33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indent="901700" algn="l"/>
            <a:r>
              <a:rPr lang="th-TH" sz="3300" spc="-8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10. พ.ร.บ.พันธุ์พืช พ.ศ. 2518 (มาตรา 3 มาตรา 14 มาตรา 15)</a:t>
            </a:r>
            <a:r>
              <a:rPr lang="th-TH" sz="3300" spc="-5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3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กฎกระทรวงฉบับที่ 5 (พ.ศ. 2536)</a:t>
            </a:r>
            <a:endParaRPr lang="en-US" sz="33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indent="901700" algn="l"/>
            <a:endParaRPr lang="en-US" sz="33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marL="109728" algn="thaiDist"/>
            <a:endParaRPr lang="en-US" sz="33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marL="109728" indent="0" algn="thaiDist">
              <a:buNone/>
            </a:pPr>
            <a:endParaRPr lang="th-TH" sz="33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44016" y="332656"/>
            <a:ext cx="8892480" cy="701040"/>
          </a:xfrm>
        </p:spPr>
        <p:txBody>
          <a:bodyPr>
            <a:normAutofit fontScale="90000"/>
          </a:bodyPr>
          <a:lstStyle/>
          <a:p>
            <a:br>
              <a:rPr lang="th-TH" sz="4000" u="sng" dirty="0">
                <a:latin typeface="Cordia New" pitchFamily="34" charset="-34"/>
                <a:cs typeface="Cordia New" pitchFamily="34" charset="-34"/>
              </a:rPr>
            </a:br>
            <a:r>
              <a:rPr lang="th-TH" sz="4400" u="sng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กฎหมายที่เกี่ยวกับของต้องห้าม ต้องกำกัดในการนำผ่าน</a:t>
            </a:r>
            <a:br>
              <a:rPr lang="en-US" sz="4400" dirty="0"/>
            </a:br>
            <a:endParaRPr lang="th-TH" sz="4400" dirty="0">
              <a:solidFill>
                <a:schemeClr val="accent6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1911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8363272" cy="54006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indent="901700" algn="l">
              <a:spcBef>
                <a:spcPts val="1200"/>
              </a:spcBef>
            </a:pPr>
            <a:r>
              <a:rPr lang="th-TH" sz="14400" spc="-2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11. พ.ร.บ. สงวนและคุ้มครองสัตว์ป่า พ.ศ. 2535 (มาตรา 4 มาตรา 24)</a:t>
            </a:r>
            <a:endParaRPr lang="en-US" sz="14400" spc="-2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indent="901700" algn="l">
              <a:spcBef>
                <a:spcPts val="1200"/>
              </a:spcBef>
            </a:pPr>
            <a:r>
              <a:rPr lang="th-TH" sz="14400" spc="-1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12. พ.ร.บ. ควบคุมยุทธภัณฑ์ พ.ศ. 2530 (มาตรา 25 มาตรา 46)</a:t>
            </a:r>
            <a:endParaRPr lang="en-US" sz="14400" spc="-1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indent="901700" algn="l">
              <a:spcBef>
                <a:spcPts val="1200"/>
              </a:spcBef>
            </a:pPr>
            <a:r>
              <a:rPr lang="th-TH" sz="144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13. พ.ร.บ. งาช้าง พ.ศ. 2558</a:t>
            </a:r>
            <a:endParaRPr lang="en-US" sz="144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indent="901700" algn="l">
              <a:spcBef>
                <a:spcPts val="1200"/>
              </a:spcBef>
            </a:pPr>
            <a:r>
              <a:rPr lang="th-TH" sz="14400" spc="-6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14. พ.ร.บ. การส่งออกไปนอกและการนำเข้ามาในราชอาณาจักรซึ่งสินค้า </a:t>
            </a:r>
            <a:r>
              <a:rPr lang="th-TH" sz="144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(ฉบับที่ 2) พ.ศ. 2558</a:t>
            </a:r>
            <a:endParaRPr lang="en-US" sz="144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indent="901700" algn="l">
              <a:spcBef>
                <a:spcPts val="1200"/>
              </a:spcBef>
            </a:pPr>
            <a:r>
              <a:rPr lang="th-TH" sz="144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15. </a:t>
            </a:r>
            <a:r>
              <a:rPr lang="th-TH" sz="14400" dirty="0" err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พ.ร.ก</a:t>
            </a:r>
            <a:r>
              <a:rPr lang="th-TH" sz="144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. ประมง พ.ศ. 2558</a:t>
            </a:r>
            <a:endParaRPr lang="en-US" sz="144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indent="901700" algn="l"/>
            <a:r>
              <a:rPr lang="th-TH" sz="144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16. พ.ร.บ. พลังงานนิวเคลียร์เพื่อสันติ พ.ศ. 2559</a:t>
            </a:r>
          </a:p>
          <a:p>
            <a:pPr indent="901700" algn="l"/>
            <a:r>
              <a:rPr lang="th-TH" sz="144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17. พ.ร.บ. การควบคุมสินค้าที่เกี่ยวข้องกับการแพร่ขยายอาวุธที่มีอานุภาพทำลายล้างสูง พ.ศ. 2562</a:t>
            </a:r>
            <a:br>
              <a:rPr lang="th-TH" sz="144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</a:br>
            <a:endParaRPr lang="en-US" sz="144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indent="901700" algn="l"/>
            <a:endParaRPr lang="en-US" sz="47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marL="109728" algn="thaiDist"/>
            <a:endParaRPr lang="en-US" sz="43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marL="109728" indent="0" algn="thaiDist">
              <a:buNone/>
            </a:pPr>
            <a:endParaRPr lang="th-TH" sz="54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44016" y="332656"/>
            <a:ext cx="8892480" cy="701040"/>
          </a:xfrm>
        </p:spPr>
        <p:txBody>
          <a:bodyPr>
            <a:normAutofit fontScale="90000"/>
          </a:bodyPr>
          <a:lstStyle/>
          <a:p>
            <a:br>
              <a:rPr lang="th-TH" sz="4000" u="sng" dirty="0">
                <a:latin typeface="Cordia New" pitchFamily="34" charset="-34"/>
                <a:cs typeface="Cordia New" pitchFamily="34" charset="-34"/>
              </a:rPr>
            </a:br>
            <a:r>
              <a:rPr lang="th-TH" sz="4400" u="sng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กฎหมายที่เกี่ยวกับของต้องห้าม ต้องกำกัดในการนำผ่าน</a:t>
            </a:r>
            <a:br>
              <a:rPr lang="en-US" sz="4400" dirty="0"/>
            </a:br>
            <a:endParaRPr lang="th-TH" sz="4400" dirty="0">
              <a:solidFill>
                <a:schemeClr val="accent6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4128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4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481328"/>
            <a:ext cx="8363272" cy="4525963"/>
          </a:xfrm>
          <a:prstGeom prst="rect">
            <a:avLst/>
          </a:prstGeom>
        </p:spPr>
        <p:txBody>
          <a:bodyPr/>
          <a:lstStyle/>
          <a:p>
            <a:pPr marL="109728" indent="0" algn="thaiDist">
              <a:buNone/>
            </a:pPr>
            <a:r>
              <a:rPr lang="th-TH" dirty="0"/>
              <a:t>	</a:t>
            </a:r>
            <a:r>
              <a:rPr lang="th-TH" sz="5400" b="1" spc="-11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มาตรา 245 </a:t>
            </a:r>
            <a:r>
              <a:rPr lang="th-TH" sz="5400" spc="-11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ผู้ใดเป็นผู้ใช้หรือผู้สนับสนุน หรือสมคบกัน</a:t>
            </a:r>
            <a:r>
              <a:rPr lang="th-TH" sz="54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ในการกระทำความผิดตามมาตรา 242 มาตรา 243 หรือมาตรา 244 ต้องระวางโทษเช่นเดียวกับตัวการในการกระทำความผิดนั้น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701040"/>
          </a:xfrm>
        </p:spPr>
        <p:txBody>
          <a:bodyPr>
            <a:noAutofit/>
          </a:bodyPr>
          <a:lstStyle/>
          <a:p>
            <a:r>
              <a:rPr lang="th-TH" sz="40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ความผิดของผู้ใช้ ผู้สนับสนุน การกระทำความผิด</a:t>
            </a:r>
          </a:p>
        </p:txBody>
      </p:sp>
    </p:spTree>
    <p:extLst>
      <p:ext uri="{BB962C8B-B14F-4D97-AF65-F5344CB8AC3E}">
        <p14:creationId xmlns:p14="http://schemas.microsoft.com/office/powerpoint/2010/main" val="2709375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109728" algn="thaiDist">
              <a:spcBef>
                <a:spcPts val="0"/>
              </a:spcBef>
            </a:pPr>
            <a:r>
              <a:rPr lang="th-TH" sz="9600" b="1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มาตรา ๒๕๒</a:t>
            </a:r>
            <a:r>
              <a:rPr lang="th-TH" sz="96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 การกระทำความผิดตามมาตรา 202 มาตรา 242 หรือมาตรา 244 ให้ผู้กระทำต้องรับผิดแม้ได้กระทำโดยไม่มีเจตนา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840760" cy="701040"/>
          </a:xfrm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ข้อยกเว้น เรื่องเจตนาในการกระทำความผิด</a:t>
            </a:r>
          </a:p>
        </p:txBody>
      </p:sp>
    </p:spTree>
    <p:extLst>
      <p:ext uri="{BB962C8B-B14F-4D97-AF65-F5344CB8AC3E}">
        <p14:creationId xmlns:p14="http://schemas.microsoft.com/office/powerpoint/2010/main" val="26978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52728" cy="845056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br>
              <a:rPr lang="th-TH" altLang="th-TH" sz="4000" dirty="0">
                <a:solidFill>
                  <a:srgbClr val="000000"/>
                </a:solidFill>
              </a:rPr>
            </a:br>
            <a:r>
              <a:rPr lang="th-TH" altLang="th-TH" sz="44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ความผิดที่สำคัญตามกฎหมายศุลกากร</a:t>
            </a:r>
            <a:br>
              <a:rPr lang="en-US" altLang="th-TH" sz="44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</a:br>
            <a:endParaRPr lang="th-TH" sz="4400" dirty="0">
              <a:solidFill>
                <a:schemeClr val="accent6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7544" y="1773238"/>
            <a:ext cx="8382769" cy="4680098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365760" indent="-256032" algn="l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th-TH" sz="4800" b="1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1. </a:t>
            </a:r>
            <a:r>
              <a:rPr lang="th-TH" altLang="th-TH" sz="4800" b="1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ความผิดฐานลักลอบหนีศุลกากร </a:t>
            </a:r>
          </a:p>
          <a:p>
            <a:pPr marL="365760" indent="-256032" algn="l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th-TH" sz="4800" b="1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2.</a:t>
            </a:r>
            <a:r>
              <a:rPr lang="th-TH" altLang="th-TH" sz="4800" b="1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ความผิดฐานหลีกเลี่ยงอากร</a:t>
            </a:r>
            <a:endParaRPr lang="en-US" altLang="th-TH" sz="4800" b="1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marL="365760" indent="-256032" algn="l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th-TH" sz="4800" b="1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3.</a:t>
            </a:r>
            <a:r>
              <a:rPr lang="th-TH" altLang="th-TH" sz="4800" b="1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ความผิดฐานหลีกเลี่ยงข้อห้าม ข้อกำกัด</a:t>
            </a:r>
          </a:p>
          <a:p>
            <a:pPr marL="536575" indent="-427038" algn="l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altLang="th-TH" sz="4800" b="1" spc="-1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4. ความผิดฐานรับซื้อของลักลอบหนีศุลกากร ของหลีกเลี่ยงอากร และของหลีกเลี่ยงข้อห้าม ข้อกำกัด</a:t>
            </a:r>
          </a:p>
        </p:txBody>
      </p:sp>
    </p:spTree>
    <p:extLst>
      <p:ext uri="{BB962C8B-B14F-4D97-AF65-F5344CB8AC3E}">
        <p14:creationId xmlns:p14="http://schemas.microsoft.com/office/powerpoint/2010/main" val="2997613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23528" y="1354765"/>
            <a:ext cx="8363272" cy="531459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109728" indent="0" algn="thaiDist">
              <a:buNone/>
            </a:pPr>
            <a:r>
              <a:rPr lang="th-TH" dirty="0"/>
              <a:t>	</a:t>
            </a:r>
            <a:r>
              <a:rPr lang="th-TH" sz="12800" b="1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มาตรา ๒๔๖ </a:t>
            </a:r>
            <a:r>
              <a:rPr lang="th-TH" sz="128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ผู้ใดช่วยซ่อนเร้น ช่วยจำหน่าย ช่วยพาเอาไปเสีย ซื้อ รับจำนำ หรือรับไว้โดยประการใดซึ่งของอันตนพึงรู้ว่าเป็นของอันเนื่องด้วยความผิด</a:t>
            </a:r>
            <a:r>
              <a:rPr lang="th-TH" sz="12800" spc="8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ตามมาตรา 242 ต้องระวางโทษจำคุกไม่เกินห้าปี หรือปรับเป็นเงินสี่เท่าของ</a:t>
            </a:r>
            <a:r>
              <a:rPr lang="th-TH" sz="128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ราคาของซึ่งได้รวมค่าอากรเข้าด้วยแล้ว หรือ    ทั้งจำทั้งปรับ</a:t>
            </a:r>
          </a:p>
          <a:p>
            <a:pPr marL="109728" indent="0" algn="thaiDist">
              <a:spcBef>
                <a:spcPts val="0"/>
              </a:spcBef>
              <a:buNone/>
            </a:pPr>
            <a:r>
              <a:rPr lang="th-TH" sz="128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	การกระทำความผิดตามวรรคหนึ่ง หากเป็นการกระทำโดยรู้ว่า เป็นของอันเนื่องด้วยความผิดตามมาตรา 243 ต้องระวางโทษจำคุก     ไม่เกินห้าปี หรือปรับเป็นเงินตั้งแต่ครึ่งเท่าแต่ไม่เกินสี่เท่าของค่าอากร    ที่ต้องเสียเพิ่ม หรือทั้งจำทั้งปรับ</a:t>
            </a:r>
          </a:p>
          <a:p>
            <a:pPr marL="109728" indent="0" algn="thaiDist">
              <a:spcBef>
                <a:spcPts val="0"/>
              </a:spcBef>
              <a:buNone/>
            </a:pPr>
            <a:r>
              <a:rPr lang="th-TH" sz="128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	การกระทำความผิดตามวรรคหนึ่ง หากเป็นการกระทำโดยรู้ว่า  เป็นของอันเนื่องด้วยความผิดตามมาตรา 244 ต้องระวางโทษจำคุก     ไม่เกินห้าปี หรือปรับไม่เกินห้าแสนบาท หรือทั้งจำทั้งปรับ</a:t>
            </a:r>
          </a:p>
          <a:p>
            <a:pPr marL="109728" indent="0" algn="thaiDist">
              <a:spcBef>
                <a:spcPts val="0"/>
              </a:spcBef>
              <a:buNone/>
            </a:pPr>
            <a:r>
              <a:rPr lang="th-TH" sz="12000" b="1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	</a:t>
            </a:r>
            <a:endParaRPr lang="th-TH" sz="24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760640" cy="701040"/>
          </a:xfrm>
        </p:spPr>
        <p:txBody>
          <a:bodyPr>
            <a:normAutofit fontScale="90000"/>
          </a:bodyPr>
          <a:lstStyle/>
          <a:p>
            <a:r>
              <a:rPr lang="th-TH" sz="40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4.ความผิดฐานรับซื้อของที่เป็นความผิด</a:t>
            </a:r>
          </a:p>
        </p:txBody>
      </p:sp>
    </p:spTree>
    <p:extLst>
      <p:ext uri="{BB962C8B-B14F-4D97-AF65-F5344CB8AC3E}">
        <p14:creationId xmlns:p14="http://schemas.microsoft.com/office/powerpoint/2010/main" val="3652166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68952" cy="701040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th-TH" altLang="th-TH" sz="40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altLang="th-TH" sz="40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4. ความผิดฐานรับซื้อของผิดกฎหมายศุลกากร</a:t>
            </a:r>
            <a:br>
              <a:rPr lang="th-TH" altLang="th-TH" sz="40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</a:rPr>
            </a:br>
            <a:endParaRPr lang="th-TH" altLang="th-TH" sz="40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388" y="1433513"/>
            <a:ext cx="871378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thaiDist">
              <a:spcBef>
                <a:spcPct val="50000"/>
              </a:spcBef>
              <a:defRPr/>
            </a:pPr>
            <a:r>
              <a:rPr lang="th-TH" altLang="th-TH" sz="3500" dirty="0">
                <a:latin typeface="Angsana New" pitchFamily="18" charset="-34"/>
              </a:rPr>
              <a:t>	</a:t>
            </a:r>
            <a:r>
              <a:rPr lang="th-TH" altLang="th-TH" sz="3600" dirty="0">
                <a:solidFill>
                  <a:srgbClr val="000000"/>
                </a:solidFill>
                <a:latin typeface="Angsana New" pitchFamily="18" charset="-34"/>
                <a:cs typeface="+mn-cs"/>
              </a:rPr>
              <a:t>ผู้ใดช่วยซ่อนเร้น ช่วยจำหน่าย ช่วยพาเอาไปเสีย ซื้อ รับจำนำหรือ</a:t>
            </a:r>
            <a:r>
              <a:rPr lang="th-TH" altLang="th-TH" sz="3600" spc="50" dirty="0">
                <a:solidFill>
                  <a:srgbClr val="000000"/>
                </a:solidFill>
                <a:latin typeface="Angsana New" pitchFamily="18" charset="-34"/>
                <a:cs typeface="+mn-cs"/>
              </a:rPr>
              <a:t>รับไว้โดยประการใด ซึ่งของอันตนรู้ว่าเป็นของที่</a:t>
            </a:r>
            <a:r>
              <a:rPr lang="th-TH" altLang="th-TH" sz="3600" dirty="0">
                <a:solidFill>
                  <a:srgbClr val="000000"/>
                </a:solidFill>
                <a:latin typeface="Angsana New" pitchFamily="18" charset="-34"/>
                <a:cs typeface="+mn-cs"/>
              </a:rPr>
              <a:t>นำข้ามาในราชอาณาจักรโดยยัง</a:t>
            </a:r>
            <a:r>
              <a:rPr lang="th-TH" altLang="th-TH" sz="3600" spc="-80" dirty="0">
                <a:solidFill>
                  <a:srgbClr val="000000"/>
                </a:solidFill>
                <a:latin typeface="Angsana New" pitchFamily="18" charset="-34"/>
                <a:cs typeface="+mn-cs"/>
              </a:rPr>
              <a:t>มิได้ผ่านศุลกากร หรือเป็นของที่นำเ</a:t>
            </a:r>
            <a:r>
              <a:rPr lang="th-TH" altLang="th-TH" sz="3600" spc="-80" dirty="0">
                <a:solidFill>
                  <a:srgbClr val="000000"/>
                </a:solidFill>
                <a:latin typeface="Arial" pitchFamily="34" charset="0"/>
                <a:cs typeface="+mn-cs"/>
              </a:rPr>
              <a:t>ข้ามาในราชอาณาจักรโ</a:t>
            </a:r>
            <a:r>
              <a:rPr lang="th-TH" altLang="th-TH" sz="3600" dirty="0">
                <a:solidFill>
                  <a:srgbClr val="000000"/>
                </a:solidFill>
                <a:latin typeface="Angsana New" pitchFamily="18" charset="-34"/>
                <a:cs typeface="+mn-cs"/>
              </a:rPr>
              <a:t>ดยหลีกเลี่ยงอากร หรือ</a:t>
            </a:r>
            <a:r>
              <a:rPr lang="th-TH" altLang="th-TH" sz="3600" spc="-80" dirty="0">
                <a:solidFill>
                  <a:srgbClr val="000000"/>
                </a:solidFill>
                <a:latin typeface="Angsana New" pitchFamily="18" charset="-34"/>
              </a:rPr>
              <a:t>เป็นของที่นำเ</a:t>
            </a:r>
            <a:r>
              <a:rPr lang="th-TH" altLang="th-TH" sz="3600" spc="-80" dirty="0">
                <a:solidFill>
                  <a:srgbClr val="000000"/>
                </a:solidFill>
                <a:latin typeface="Arial" pitchFamily="34" charset="0"/>
              </a:rPr>
              <a:t>ข้ามาในราชอาณาจักร</a:t>
            </a:r>
            <a:r>
              <a:rPr lang="th-TH" altLang="th-TH" sz="3600" dirty="0">
                <a:solidFill>
                  <a:srgbClr val="000000"/>
                </a:solidFill>
                <a:latin typeface="Angsana New" pitchFamily="18" charset="-34"/>
                <a:cs typeface="+mn-cs"/>
              </a:rPr>
              <a:t>หลีกเลี่ยงข้อห้ามหรือข้อกำกัด มีความผิดต้องระวางโทษจำคุกไม่เกินห้าปี หรือปรับตามอัตราโทษในความผิดที่ได้รับซื้อ</a:t>
            </a:r>
          </a:p>
        </p:txBody>
      </p:sp>
    </p:spTree>
    <p:extLst>
      <p:ext uri="{BB962C8B-B14F-4D97-AF65-F5344CB8AC3E}">
        <p14:creationId xmlns:p14="http://schemas.microsoft.com/office/powerpoint/2010/main" val="440885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23528" y="1426773"/>
            <a:ext cx="8496944" cy="5170579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92075" lvl="1" indent="300038" algn="thaiDist">
              <a:buNone/>
            </a:pPr>
            <a:r>
              <a:rPr lang="th-TH" dirty="0"/>
              <a:t>	</a:t>
            </a:r>
            <a:r>
              <a:rPr lang="th-TH" sz="17600" b="1" spc="-2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มาตรา ๒๕๖ </a:t>
            </a:r>
            <a:r>
              <a:rPr lang="th-TH" sz="17600" spc="-2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ภายใต้บังคับมาตรา 257 บรรดาความผิดตามพระราชบัญญัตินี้</a:t>
            </a:r>
            <a:r>
              <a:rPr lang="th-TH" sz="176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ถ้าบุคคลนั้นยินยอมใช้ค่าปรับ หรือได้ทำความตกลง หรือทำทัณฑ์บน </a:t>
            </a:r>
            <a:r>
              <a:rPr lang="th-TH" sz="17600" spc="-3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หรือให้ประกันตามที่อธิบดีเห็นสมควรแล้ว อธิบดีจะงดการฟ้องร้องเสียก็ได้ </a:t>
            </a:r>
            <a:r>
              <a:rPr lang="th-TH" sz="176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และให้ถือว่าคดีเลิกกันตามบทบัญญัติแห่งประมวลกฎหมายวิธีพิจารณาความอาญา</a:t>
            </a:r>
          </a:p>
          <a:p>
            <a:pPr marL="92075" lvl="1" indent="300038" algn="thaiDist">
              <a:buNone/>
            </a:pPr>
            <a:r>
              <a:rPr lang="th-TH" sz="176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17600" spc="6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ในกรณีอธิบดีเห็นสมควรจะฟ้องบุคคลใดตามพระราชบัญญัตินี้ให้</a:t>
            </a:r>
            <a:r>
              <a:rPr lang="th-TH" sz="176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บันทึกเหตุผลในการฟ้องผู้กระทำความผิดไว้ด้วย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904656" cy="701040"/>
          </a:xfrm>
        </p:spPr>
        <p:txBody>
          <a:bodyPr>
            <a:normAutofit fontScale="90000"/>
          </a:bodyPr>
          <a:lstStyle/>
          <a:p>
            <a:r>
              <a:rPr lang="th-TH" sz="40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การเปรียบเทียบคดีตามกฎหมายศุลกากร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61DCBBE1-314B-45E7-A14D-E54A756E973C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9040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291264" cy="551723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109728" indent="0" algn="thaiDist">
              <a:buNone/>
            </a:pPr>
            <a:r>
              <a:rPr lang="th-TH" dirty="0"/>
              <a:t>	</a:t>
            </a:r>
            <a:r>
              <a:rPr lang="th-TH" sz="14400" b="1" spc="7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มาตรา ๒๕๗ </a:t>
            </a:r>
            <a:r>
              <a:rPr lang="th-TH" sz="14400" spc="7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ความผิดตามมาตรา 227 มาตรา 242 </a:t>
            </a:r>
            <a:r>
              <a:rPr lang="th-TH" sz="14400" spc="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มาตรา 243 มาตรา 244 และมาตรา 247 ถ้าราคาของกลางรวม</a:t>
            </a:r>
            <a:r>
              <a:rPr lang="th-TH" sz="14400" spc="-1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ค่าอากรเข้าด้วยแล้วเกินกว่าสี่แสนบาท ให้คณะกรรมการเปรียบเทียบ</a:t>
            </a:r>
            <a:r>
              <a:rPr lang="th-TH" sz="14400" spc="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มีอำนาจเปรียบเทียบได้</a:t>
            </a:r>
          </a:p>
          <a:p>
            <a:pPr marL="109728" indent="0" algn="thaiDist">
              <a:buNone/>
            </a:pPr>
            <a:r>
              <a:rPr lang="th-TH" sz="14400" b="1" spc="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14400" spc="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คณะกรรมการเปรียบเทียบตามวรรคหนึ่งประกอบด้วยผู้แทนกรมศุลกากร ผู้แทนกระทรวงการคลัง และผู้แทนสำนักงานตำรวจแห่งชาติ</a:t>
            </a:r>
          </a:p>
          <a:p>
            <a:pPr marL="109728" indent="0" algn="thaiDist">
              <a:buNone/>
            </a:pPr>
            <a:r>
              <a:rPr lang="th-TH" sz="14400" spc="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14400" spc="-4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เมื่อคณะกรรมการเปรียบเทียบได้ทำการเปรียบเทียบกรณีใด</a:t>
            </a:r>
            <a:r>
              <a:rPr lang="th-TH" sz="14400" spc="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 และผู้ต้องหาได้ชำระเงินค่าปรับ หรือได้ทำความตกลง หรือทำทัณฑ์บน หรือให้ประกัน ตามคำเปรียบเทียบภายในระยะเวลาที่คณะกรรมการเปรียบเทียบกำหนดแล้ว ให้ถือว่าคดีเลิกกันตามบทบัญญัติแห่งประมวลกฎหมายวิธีพิจารณาความอาญา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760640" cy="701040"/>
          </a:xfrm>
        </p:spPr>
        <p:txBody>
          <a:bodyPr>
            <a:normAutofit fontScale="90000"/>
          </a:bodyPr>
          <a:lstStyle/>
          <a:p>
            <a:r>
              <a:rPr lang="th-TH" sz="40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การเปรียบเทียบคดีตามกฎหมายศุลกากร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61DCBBE1-314B-45E7-A14D-E54A756E973C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940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1913" y="-26988"/>
            <a:ext cx="6696075" cy="8636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rgbClr val="000000"/>
                </a:solidFill>
              </a:rPr>
              <a:t>การเปรียบเทียบงดการฟ้องร้องตามกฎหมายศุลกากร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750" y="1484313"/>
            <a:ext cx="3527425" cy="936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000000"/>
                </a:solidFill>
              </a:rPr>
              <a:t>คณะกรรมการเปรียบเทียบ</a:t>
            </a:r>
          </a:p>
          <a:p>
            <a:pPr algn="ctr">
              <a:defRPr/>
            </a:pPr>
            <a:r>
              <a:rPr lang="th-TH" sz="2000" dirty="0">
                <a:solidFill>
                  <a:srgbClr val="000000"/>
                </a:solidFill>
              </a:rPr>
              <a:t>งดการฟ้องร้อง ประกอบด้วย ผู้แทนกรมศุลกากร ผู้แทนกระทรวงการคลัง ผู้แทน </a:t>
            </a:r>
            <a:r>
              <a:rPr lang="th-TH" sz="2000" dirty="0" err="1">
                <a:solidFill>
                  <a:srgbClr val="000000"/>
                </a:solidFill>
              </a:rPr>
              <a:t>สตช</a:t>
            </a:r>
            <a:r>
              <a:rPr lang="th-TH" sz="20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2363" y="1484313"/>
            <a:ext cx="3816350" cy="936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000000"/>
                </a:solidFill>
              </a:rPr>
              <a:t>อธิบดีกรมศุลกากร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25" y="2852738"/>
            <a:ext cx="3168650" cy="1368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300" dirty="0">
                <a:solidFill>
                  <a:srgbClr val="000000"/>
                </a:solidFill>
              </a:rPr>
              <a:t>ความผิดตามมาตรา  227 มาตรา 242 มาตรา 243 มาตรา 244 และมาตรา 247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288" y="4508500"/>
            <a:ext cx="2376487" cy="1008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000000"/>
                </a:solidFill>
              </a:rPr>
              <a:t>ราคาของกลางรวมอากร </a:t>
            </a:r>
          </a:p>
          <a:p>
            <a:pPr algn="ctr">
              <a:defRPr/>
            </a:pPr>
            <a:r>
              <a:rPr lang="th-TH" sz="2000" dirty="0">
                <a:solidFill>
                  <a:srgbClr val="000000"/>
                </a:solidFill>
              </a:rPr>
              <a:t>เกิน 400,000 บาท</a:t>
            </a:r>
          </a:p>
        </p:txBody>
      </p:sp>
      <p:sp>
        <p:nvSpPr>
          <p:cNvPr id="9" name="Rectangle 8"/>
          <p:cNvSpPr/>
          <p:nvPr/>
        </p:nvSpPr>
        <p:spPr>
          <a:xfrm>
            <a:off x="3419475" y="2852738"/>
            <a:ext cx="3097213" cy="1368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300" dirty="0">
                <a:solidFill>
                  <a:srgbClr val="000000"/>
                </a:solidFill>
              </a:rPr>
              <a:t>ความผิดตามมาตรา  227 มาตรา 242 </a:t>
            </a:r>
            <a:r>
              <a:rPr lang="th-TH" sz="2300" spc="-50" dirty="0">
                <a:solidFill>
                  <a:srgbClr val="000000"/>
                </a:solidFill>
              </a:rPr>
              <a:t>มาตรา 243 มาตรา 244 และมาตรา 247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23063" y="2852738"/>
            <a:ext cx="2457450" cy="1368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spc="-20" dirty="0">
                <a:solidFill>
                  <a:srgbClr val="000000"/>
                </a:solidFill>
              </a:rPr>
              <a:t>ความผิดตามมาตราอื่น ๆ  ในหมวด 9 ทั้งหมด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27463" y="4508500"/>
            <a:ext cx="2112962" cy="1008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000000"/>
                </a:solidFill>
              </a:rPr>
              <a:t>ราคาของกลางรวมอากร </a:t>
            </a:r>
          </a:p>
          <a:p>
            <a:pPr algn="ctr">
              <a:defRPr/>
            </a:pPr>
            <a:r>
              <a:rPr lang="th-TH" sz="2000" dirty="0">
                <a:solidFill>
                  <a:srgbClr val="000000"/>
                </a:solidFill>
              </a:rPr>
              <a:t>ไม่เกิน 400,000 บาท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99288" y="4508500"/>
            <a:ext cx="2036762" cy="1008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000000"/>
                </a:solidFill>
              </a:rPr>
              <a:t>ไม่จำกัดมูลค่าของกลา</a:t>
            </a:r>
            <a:r>
              <a:rPr lang="th-TH" sz="2000" b="1" dirty="0">
                <a:solidFill>
                  <a:srgbClr val="000000"/>
                </a:solidFill>
              </a:rPr>
              <a:t>ง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339975" y="1125538"/>
            <a:ext cx="4464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04025" y="1125538"/>
            <a:ext cx="0" cy="32385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39975" y="1125538"/>
            <a:ext cx="0" cy="32385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67288" y="2636838"/>
            <a:ext cx="306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13550" y="2474913"/>
            <a:ext cx="0" cy="161925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027988" y="2636838"/>
            <a:ext cx="0" cy="161925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19250" y="2636838"/>
            <a:ext cx="4763" cy="179387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03800" y="2636838"/>
            <a:ext cx="0" cy="161925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19250" y="2636838"/>
            <a:ext cx="720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365375" y="2474913"/>
            <a:ext cx="0" cy="161925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547813" y="4265613"/>
            <a:ext cx="0" cy="242887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859338" y="4265613"/>
            <a:ext cx="0" cy="242887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027988" y="4257675"/>
            <a:ext cx="0" cy="242888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504728" y="6237560"/>
            <a:ext cx="4227512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rgbClr val="000000"/>
                </a:solidFill>
              </a:rPr>
              <a:t>คดีเลิกกันตามประมวลกฎหมายวิธีพิจารณาความอาญา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1547813" y="5516563"/>
            <a:ext cx="0" cy="433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45025" y="5949950"/>
            <a:ext cx="0" cy="242888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547813" y="5949950"/>
            <a:ext cx="6469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042275" y="5516563"/>
            <a:ext cx="0" cy="433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681538" y="836613"/>
            <a:ext cx="0" cy="288925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32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51520" y="1354765"/>
            <a:ext cx="8640960" cy="560262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r>
              <a:rPr lang="th-TH" sz="5100" dirty="0"/>
              <a:t>	</a:t>
            </a:r>
            <a:endParaRPr lang="th-TH" sz="9600" dirty="0"/>
          </a:p>
          <a:p>
            <a:pPr marL="109728" indent="0" algn="thaiDist">
              <a:buNone/>
            </a:pPr>
            <a:r>
              <a:rPr lang="th-TH" sz="9600" dirty="0"/>
              <a:t>	</a:t>
            </a:r>
            <a:r>
              <a:rPr lang="th-TH" sz="10400" b="1" spc="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มาตรา ๒๕๕ </a:t>
            </a:r>
            <a:r>
              <a:rPr lang="th-TH" sz="10400" spc="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ให้อธิบดีมีอำนาจสั่งจ่ายเงินสินบนและรางวัลตามระเบียบที่อธิบดีกำหนดโดยได้รับอนุมัติจากรัฐมนตรี ในกรณีดังต่อไปนี้</a:t>
            </a:r>
          </a:p>
          <a:p>
            <a:pPr marL="109728" indent="0" algn="thaiDist">
              <a:buNone/>
            </a:pPr>
            <a:r>
              <a:rPr lang="th-TH" sz="10400" spc="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	(1) ความผิดตามมาตรา 242 มาตรา 244 เฉพาะกรณีความผิดฐานหลีกเลี่ยงข้อห้าม และมาตรา 246 ให้หักจ่ายเป็นเงินสิบบนและรางวัลร้อยละสี่สิบจากเงินค่าขายของกลางโดยให้หักจ่ายเป็นเงินสินบนร้อยละยี่สิบ และเป็นรางวัลร้อยละยี่สิบ แต่กรณีที่มิได้ริบของกลางหรือของกลางไม่อาจจำหน่ายได้ให้หักจ่ายจากเงินค่าปรับ</a:t>
            </a:r>
          </a:p>
          <a:p>
            <a:pPr marL="109728" indent="0" algn="thaiDist">
              <a:buNone/>
            </a:pPr>
            <a:r>
              <a:rPr lang="th-TH" sz="10400" spc="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	(2) ความผิดตามาตรา 202 มาตรา 243 และมาตรา 244 เฉพาะกรณีความผิดฐานหลีกเลี่ยงข้อจำกัดให้หักจ่ายเป็นเงินรางวัลร้อยละยี่สิบจากเงินค่าขายของกลาง แต่กรณีที่มิได้ริบของกลางหรือของกลางไม่อาจจำหน่ายได้ให้หักจ่ายจากเงินค่าปรับ</a:t>
            </a:r>
          </a:p>
          <a:p>
            <a:pPr marL="109728" indent="0" algn="thaiDist">
              <a:buNone/>
            </a:pPr>
            <a:r>
              <a:rPr lang="th-TH" sz="10400" spc="-4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	(3) กรณีที่มีการตรวจเก็บอากรขาด แจะเจ้าหน้าที่ผู้สำรวจเงินอากรตรวจพบเป็นผลให้เรียกอากรเพิ่มเติมได้ ให้จ่ายเงินรางวัลร้อยละสิบ ของเงินอากรที่กรมศุลกากรเรียกเก็บเพิ่มเติมได้</a:t>
            </a:r>
          </a:p>
          <a:p>
            <a:pPr marL="109728" indent="0" algn="thaiDist">
              <a:buNone/>
            </a:pPr>
            <a:r>
              <a:rPr lang="th-TH" sz="10400" spc="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	เงินสินบนและรางวัลตาม (1) และ (2) ให้หักจ่ายเงินสินบนได้ไม่เกินคดีละห้าล้านบาท </a:t>
            </a:r>
            <a:r>
              <a:rPr lang="th-TH" sz="10400" spc="-3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และหัก</a:t>
            </a:r>
            <a:r>
              <a:rPr lang="th-TH" sz="10400" spc="-3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จ่ายเป็นรางวัล</a:t>
            </a:r>
            <a:r>
              <a:rPr lang="th-TH" sz="10400" spc="-3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ได้ไม่เกินคดีละห้าล้านบาท และตาม (3) ให้หักจ่ายเป็นเงินรางวัล</a:t>
            </a:r>
            <a:r>
              <a:rPr lang="th-TH" sz="10400" spc="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ได้ไม่เกินห้าล้านบาทต่อการตรวจ</a:t>
            </a:r>
            <a:r>
              <a:rPr lang="th-TH" sz="104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พบ</a:t>
            </a:r>
          </a:p>
          <a:p>
            <a:pPr marL="109728" indent="0" algn="thaiDist">
              <a:buNone/>
            </a:pPr>
            <a:endParaRPr lang="th-TH" sz="10400" dirty="0">
              <a:solidFill>
                <a:schemeClr val="accent6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marL="109728" indent="0" algn="l">
              <a:buNone/>
            </a:pPr>
            <a:r>
              <a:rPr lang="th-TH" sz="104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	</a:t>
            </a:r>
          </a:p>
          <a:p>
            <a:pPr marL="109728" indent="0" algn="l">
              <a:buNone/>
            </a:pPr>
            <a:endParaRPr lang="th-TH" sz="10400" dirty="0">
              <a:solidFill>
                <a:schemeClr val="accent6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688632" cy="701040"/>
          </a:xfrm>
        </p:spPr>
        <p:txBody>
          <a:bodyPr>
            <a:normAutofit fontScale="90000"/>
          </a:bodyPr>
          <a:lstStyle/>
          <a:p>
            <a:r>
              <a:rPr lang="th-TH" sz="40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เงินสินบนรางวัลตามกฎหมายศุลกากร</a:t>
            </a:r>
          </a:p>
        </p:txBody>
      </p:sp>
    </p:spTree>
    <p:extLst>
      <p:ext uri="{BB962C8B-B14F-4D97-AF65-F5344CB8AC3E}">
        <p14:creationId xmlns:p14="http://schemas.microsoft.com/office/powerpoint/2010/main" val="423929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904656" cy="701040"/>
          </a:xfrm>
        </p:spPr>
        <p:txBody>
          <a:bodyPr>
            <a:noAutofit/>
          </a:bodyPr>
          <a:lstStyle/>
          <a:p>
            <a:r>
              <a:rPr lang="th-TH" sz="40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อัตราการจ่ายเงินสินบนและรางวัล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23528" y="1412776"/>
          <a:ext cx="8467813" cy="5083747"/>
        </p:xfrm>
        <a:graphic>
          <a:graphicData uri="http://schemas.openxmlformats.org/drawingml/2006/table">
            <a:tbl>
              <a:tblPr firstRow="1" firstCol="1" bandRow="1"/>
              <a:tblGrid>
                <a:gridCol w="1387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0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61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1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1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43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503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ฐานความผิดที่จ่าย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เงินสินบนและรางวัล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พ.ร.บ. ศุลกากร พ.ศ. 2560 มาตรา 255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22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มาตรา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ที่จ่าย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เงินสินบน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(ร้อยละของค่าขาย ของกลางหรือค่าปรับ)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 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เงินรางวัล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72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ไม่เกินคดีละ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(ล้านบาท)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เงินรางวัล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(ร้อยละของค่าขาย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ของกลางหรือค่าปรับ)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spc="-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ไม่เกินคดีละ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spc="-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(ล้านบาท)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สำแดงเท็จ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202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Cordia New"/>
                        </a:rPr>
                        <a:t>-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Cordia New"/>
                        </a:rPr>
                        <a:t>-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Cordia New"/>
                        </a:rPr>
                        <a:t>20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Cordia New"/>
                        </a:rPr>
                        <a:t>5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ลักลอบหนีศุลกากร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242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Cordia New"/>
                        </a:rPr>
                        <a:t>20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Cordia New"/>
                        </a:rPr>
                        <a:t>5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Cordia New"/>
                        </a:rPr>
                        <a:t>20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Cordia New"/>
                        </a:rPr>
                        <a:t>5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หลีกเลี่ยงอากร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243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Cordia New"/>
                        </a:rPr>
                        <a:t>-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-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Cordia New"/>
                        </a:rPr>
                        <a:t>20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5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หลีกเลี่ยงข้อห้าม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244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Cordia New"/>
                        </a:rPr>
                        <a:t>20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Cordia New"/>
                        </a:rPr>
                        <a:t>5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Cordia New"/>
                        </a:rPr>
                        <a:t>20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Cordia New"/>
                        </a:rPr>
                        <a:t>5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หลีกเลี่ยงข้อกำกัด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244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Cordia New"/>
                        </a:rPr>
                        <a:t>-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Cordia New"/>
                        </a:rPr>
                        <a:t>-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Cordia New"/>
                        </a:rPr>
                        <a:t>20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Cordia New"/>
                        </a:rPr>
                        <a:t>5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03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รับซื้อของลักลอบหนีศุลกากร ของหลีกเลี่ยงอากร และของหลีกเลี่ยงข้อห้าม ข้อกำกัด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246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Cordia New"/>
                        </a:rPr>
                        <a:t>20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Cordia New"/>
                        </a:rPr>
                        <a:t>5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Cordia New"/>
                        </a:rPr>
                        <a:t>20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alibri"/>
                          <a:cs typeface="Cordia New"/>
                        </a:rPr>
                        <a:t>5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ตรวจพบการเก็บอากรขาด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255 (3)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-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-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10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ordia New"/>
                        </a:rPr>
                        <a:t>5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55480" marR="554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046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463" y="1557338"/>
            <a:ext cx="8820150" cy="2735262"/>
          </a:xfrm>
          <a:prstGeom prst="rect">
            <a:avLst/>
          </a:prstGeom>
        </p:spPr>
        <p:txBody>
          <a:bodyPr spcFirstLastPara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1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ucida Sans Unicode"/>
                <a:ea typeface="+mj-ea"/>
                <a:cs typeface="Cordia New" panose="020B0304020202020204" pitchFamily="34" charset="-34"/>
              </a:rPr>
              <a:t>การนำเงินตราไทย</a:t>
            </a:r>
            <a:br>
              <a:rPr kumimoji="0" lang="th-TH" sz="7200" b="1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ucida Sans Unicode"/>
                <a:ea typeface="+mj-ea"/>
                <a:cs typeface="Cordia New" panose="020B0304020202020204" pitchFamily="34" charset="-34"/>
              </a:rPr>
            </a:br>
            <a:r>
              <a:rPr kumimoji="0" lang="th-TH" sz="7200" b="1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ucida Sans Unicode"/>
                <a:ea typeface="+mj-ea"/>
                <a:cs typeface="Cordia New" panose="020B0304020202020204" pitchFamily="34" charset="-34"/>
              </a:rPr>
              <a:t>และเงินตราต่างประเทศ </a:t>
            </a:r>
            <a:br>
              <a:rPr kumimoji="0" lang="th-TH" sz="7200" b="1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ucida Sans Unicode"/>
                <a:ea typeface="+mj-ea"/>
                <a:cs typeface="Cordia New" panose="020B0304020202020204" pitchFamily="34" charset="-34"/>
              </a:rPr>
            </a:br>
            <a:r>
              <a:rPr kumimoji="0" lang="th-TH" sz="7200" b="1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ucida Sans Unicode"/>
                <a:ea typeface="+mj-ea"/>
                <a:cs typeface="Cordia New" panose="020B0304020202020204" pitchFamily="34" charset="-34"/>
              </a:rPr>
              <a:t>และตราสารเปลี่ยนมือ เข้า-ออก </a:t>
            </a:r>
          </a:p>
        </p:txBody>
      </p:sp>
    </p:spTree>
    <p:extLst>
      <p:ext uri="{BB962C8B-B14F-4D97-AF65-F5344CB8AC3E}">
        <p14:creationId xmlns:p14="http://schemas.microsoft.com/office/powerpoint/2010/main" val="3379473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325" y="-26988"/>
            <a:ext cx="7521575" cy="5476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ucida Sans Unicode"/>
                <a:ea typeface="+mj-ea"/>
                <a:cs typeface="Cordia New" panose="020B0304020202020204" pitchFamily="34" charset="-34"/>
              </a:rPr>
              <a:t>เงินตราไทย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0825" y="549275"/>
            <a:ext cx="8642350" cy="4895850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1. การสำแดงเงินตราไทย </a:t>
            </a: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  <a:tabLst>
                <a:tab pos="266700" algn="l"/>
              </a:tabLst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	</a:t>
            </a:r>
            <a:r>
              <a:rPr kumimoji="0" lang="th-TH" sz="32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หากนำเงินตราไทยที่เป็นธนบัตรหรือเหรียญกษาปณ์ จำนวนเกินกว่า 450,000 บาท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ขึ้นไป </a:t>
            </a:r>
            <a:r>
              <a:rPr kumimoji="0" lang="th-TH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ออกไปนอกหรือเข้ามาในประเทศ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ต้องแจ้งรายการเกี่ยวกับเงินตรานั้นต่อศุลกากร</a:t>
            </a:r>
          </a:p>
          <a:p>
            <a:pPr marL="109728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2. การขออนุญาตนำออกเงินตราไทย</a:t>
            </a: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2.1 หากนำเงินตราไทยจำนวนเกินกว่า  2,000,00 บาทขึ้นไป </a:t>
            </a:r>
            <a:r>
              <a:rPr kumimoji="0" lang="th-TH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ออก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ไปยังประเทศเวียดนาม จีน (เฉพาะมณฑล</a:t>
            </a:r>
            <a:r>
              <a:rPr kumimoji="0" lang="th-TH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ยูน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นาน) และประเทศที่มีพรมแดนติดต่อกับประเทศไทย ต้องมีใบอนุญาตจากธนาคารแห่งประเทศไทย</a:t>
            </a: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2.2 หากนำเงินตราไทยจำนวนเกินกว่า 50,000 บาทขึ้นไป </a:t>
            </a:r>
            <a:r>
              <a:rPr kumimoji="0" lang="th-TH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ออก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ไปยังประเทศอื่น นอกเหนือจาก ที่ระบุใน 2.1 ต้องมีใบอนุญาตจากธนาคารแห่งประเทศไทย </a:t>
            </a:r>
          </a:p>
          <a:p>
            <a:pPr marL="109728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92490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325" y="215900"/>
            <a:ext cx="7521575" cy="5492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ucida Sans Unicode"/>
                <a:ea typeface="+mj-ea"/>
                <a:cs typeface="Cordia New" panose="020B0304020202020204" pitchFamily="34" charset="-34"/>
              </a:rPr>
              <a:t>เงินตราต่างประเทศ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3850" y="1341438"/>
            <a:ext cx="8569325" cy="3816350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th-TH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	</a:t>
            </a:r>
            <a:r>
              <a:rPr kumimoji="0" lang="th-TH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หากนำเงินตราต่างประเทศที่เป็นธนบัตรหรือเหรียญกษาปณ์อันมีมูลค่ารวมกันเกิน </a:t>
            </a:r>
            <a:r>
              <a:rPr kumimoji="0" lang="th-TH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15,000</a:t>
            </a:r>
            <a:r>
              <a:rPr kumimoji="0" lang="th-TH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 ดอลลาร์สหรัฐหรือเทียบเท่า </a:t>
            </a:r>
            <a:r>
              <a:rPr kumimoji="0" lang="th-TH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ออกไปนอกหรือเข้ามาในประเทศ</a:t>
            </a:r>
            <a:r>
              <a:rPr kumimoji="0" lang="th-TH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 จะต้องแจ้งรายการเกี่ยวกับเงินตราต่างประเทศนั้นต่อศุลกากร</a:t>
            </a:r>
          </a:p>
          <a:p>
            <a:pPr marL="109728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th-TH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9703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95536" y="1481328"/>
            <a:ext cx="8291264" cy="452596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109728" indent="0" algn="thaiDist">
              <a:buNone/>
            </a:pPr>
            <a:r>
              <a:rPr lang="th-TH" sz="14400" b="1" dirty="0"/>
              <a:t>	</a:t>
            </a:r>
            <a:r>
              <a:rPr lang="th-TH" sz="14400" b="1" spc="-13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มาตรา ๒๔๒ </a:t>
            </a:r>
            <a:r>
              <a:rPr lang="th-TH" sz="14400" spc="-13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ผู้ใดนำเข้ามาในหรือส่งออกไปนอกราชอาณาจักร </a:t>
            </a:r>
            <a:r>
              <a:rPr lang="th-TH" sz="14400" spc="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ซึ่งของที่ยังมิได้ผ่านพิธีการศุลกากร หรือเคลื่อนย้ายของออกไปจากยานพาหนะ คลังสินค้าทัณฑ์บน โรงพักสินค้า ที่มั่นคง ท่าเรือรับอนุญาต หรือเขตปลอดอากร โดยไม่ได้รับอนุญาตจากพนักงานศุลกากร ต้องระวางโทษจำคุกไม่เกินสิบปี หรือปรับเป็นเงินสี่เท่าของราคาของซึ่งได้รวมค่าอากรเข้าด้วยแล้ว หรือทั้งจำทั้งปรับ และให้ริบของนั้น ไม่ว่าจะมีผู้ถูกลงโทษตามคำพิพากษาหรือไม่</a:t>
            </a:r>
          </a:p>
          <a:p>
            <a:pPr marL="109728" indent="0" algn="l">
              <a:buNone/>
            </a:pPr>
            <a:r>
              <a:rPr lang="th-TH" sz="14400" spc="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	ผู้ใดพยายามกระทำความผิดตามวรรคหนึ่ง ต้องระวางโทษเช่นเดียวกัน</a:t>
            </a:r>
          </a:p>
          <a:p>
            <a:pPr marL="109728" indent="0">
              <a:buNone/>
            </a:pPr>
            <a:r>
              <a:rPr lang="th-TH" sz="3900" dirty="0"/>
              <a:t>	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267744" y="332656"/>
            <a:ext cx="4680520" cy="701040"/>
          </a:xfrm>
        </p:spPr>
        <p:txBody>
          <a:bodyPr>
            <a:normAutofit fontScale="90000"/>
          </a:bodyPr>
          <a:lstStyle/>
          <a:p>
            <a:r>
              <a:rPr lang="th-TH" sz="40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ความผิดฐานลักลอบหนีศุลกากร</a:t>
            </a:r>
          </a:p>
        </p:txBody>
      </p:sp>
    </p:spTree>
    <p:extLst>
      <p:ext uri="{BB962C8B-B14F-4D97-AF65-F5344CB8AC3E}">
        <p14:creationId xmlns:p14="http://schemas.microsoft.com/office/powerpoint/2010/main" val="271526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325" y="215900"/>
            <a:ext cx="7521575" cy="11255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ucida Sans Unicode"/>
                <a:ea typeface="+mj-ea"/>
                <a:cs typeface="Cordia New" panose="020B0304020202020204" pitchFamily="34" charset="-34"/>
              </a:rPr>
              <a:t>ตราสารเปลี่ยนมือ</a:t>
            </a:r>
            <a:b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ucida Sans Unicode"/>
                <a:ea typeface="+mj-ea"/>
                <a:cs typeface="Cordia New" panose="020B0304020202020204" pitchFamily="34" charset="-34"/>
              </a:rPr>
            </a:b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ucida Sans Unicode"/>
                <a:ea typeface="+mj-ea"/>
                <a:cs typeface="Cordia New" panose="020B0304020202020204" pitchFamily="34" charset="-34"/>
              </a:rPr>
              <a:t>ไม่ระบุชื่อผู้รับเงินและไม่มีข้อห้ามเปลี่ยนมือ</a:t>
            </a:r>
          </a:p>
        </p:txBody>
      </p:sp>
      <p:sp>
        <p:nvSpPr>
          <p:cNvPr id="30723" name="Content Placeholder 2"/>
          <p:cNvSpPr txBox="1">
            <a:spLocks/>
          </p:cNvSpPr>
          <p:nvPr/>
        </p:nvSpPr>
        <p:spPr bwMode="auto">
          <a:xfrm>
            <a:off x="323850" y="1916113"/>
            <a:ext cx="85693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32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" panose="05000000000000000000" pitchFamily="2" charset="2"/>
              <a:buChar char="v"/>
              <a:tabLst/>
              <a:defRPr/>
            </a:pPr>
            <a:r>
              <a:rPr kumimoji="0" lang="th-TH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Cordia New" panose="020B0304020202020204" pitchFamily="34" charset="-34"/>
              </a:rPr>
              <a:t>ที่ระบุจำนวนเงินเป็นเงินบาท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ngsana New" panose="02020603050405020304" pitchFamily="18" charset="-34"/>
              </a:rPr>
              <a:t>:</a:t>
            </a:r>
            <a:r>
              <a:rPr kumimoji="0" lang="th-TH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Cordia New" panose="020B0304020202020204" pitchFamily="34" charset="-34"/>
              </a:rPr>
              <a:t> 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ngsana New" panose="02020603050405020304" pitchFamily="18" charset="-34"/>
            </a:endParaRPr>
          </a:p>
          <a:p>
            <a:pPr marL="457200" marR="0" lvl="0" indent="-457200" algn="thaiDist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anose="05040102010807070707" pitchFamily="18" charset="2"/>
              <a:buNone/>
              <a:tabLst/>
              <a:defRPr/>
            </a:pPr>
            <a:r>
              <a:rPr kumimoji="0" lang="th-TH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Cordia New" panose="020B0304020202020204" pitchFamily="34" charset="-34"/>
              </a:rPr>
              <a:t>	หากนำตราสารเปลี่ยนมือที่มีมูลค่ารวมกันแล้วเกินกว่า 450,000 บาท </a:t>
            </a:r>
            <a:r>
              <a:rPr kumimoji="0" lang="th-TH" altLang="en-US" sz="3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Cordia New" panose="020B0304020202020204" pitchFamily="34" charset="-34"/>
              </a:rPr>
              <a:t>ออกไปนอกหรือเข้ามาในประเทศ</a:t>
            </a:r>
            <a:r>
              <a:rPr kumimoji="0" lang="th-TH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Cordia New" panose="020B0304020202020204" pitchFamily="34" charset="-34"/>
              </a:rPr>
              <a:t> จะต้องแจ้งรายการเกี่ยวกับตราสารเปลี่ยนมือนั้นต่อศุลกากร  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ngsana New" panose="02020603050405020304" pitchFamily="18" charset="-34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" panose="05000000000000000000" pitchFamily="2" charset="2"/>
              <a:buChar char="v"/>
              <a:tabLst/>
              <a:defRPr/>
            </a:pPr>
            <a:r>
              <a:rPr kumimoji="0" lang="th-TH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Cordia New" panose="020B0304020202020204" pitchFamily="34" charset="-34"/>
              </a:rPr>
              <a:t>ที่ระบุจำนวนเงินเป็นเงินตราต่างประเทศ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Angsana New" panose="02020603050405020304" pitchFamily="18" charset="-34"/>
              </a:rPr>
              <a:t>:</a:t>
            </a:r>
          </a:p>
          <a:p>
            <a:pPr marL="457200" marR="0" lvl="0" indent="-457200" algn="thaiDist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anose="05040102010807070707" pitchFamily="18" charset="2"/>
              <a:buNone/>
              <a:tabLst/>
              <a:defRPr/>
            </a:pPr>
            <a:r>
              <a:rPr kumimoji="0" lang="th-TH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Cordia New" panose="020B0304020202020204" pitchFamily="34" charset="-34"/>
              </a:rPr>
              <a:t>	หากนำตราสารเปลี่ยนมือที่มีมูลค่ารวมกันแล้วเกินกว่า 15,000 ดอลลาร์สหรัฐหรือเทียบเท่า </a:t>
            </a:r>
            <a:r>
              <a:rPr kumimoji="0" lang="th-TH" altLang="en-US" sz="3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Cordia New" panose="020B0304020202020204" pitchFamily="34" charset="-34"/>
              </a:rPr>
              <a:t>ออกไปนอกหรือเข้ามาในประเทศ</a:t>
            </a:r>
            <a:r>
              <a:rPr kumimoji="0" lang="th-TH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Cordia New" panose="020B0304020202020204" pitchFamily="34" charset="-34"/>
              </a:rPr>
              <a:t> จะต้องแจ้งรายการเกี่ยวกับตราสารเปลี่ยนมือนั้นต่อศุลกากร  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Angsana New" panose="02020603050405020304" pitchFamily="18" charset="-34"/>
            </a:endParaRPr>
          </a:p>
          <a:p>
            <a:pPr marL="457200" marR="0" lvl="0" indent="-45720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  <a:tabLst/>
              <a:defRPr/>
            </a:pPr>
            <a:endParaRPr kumimoji="0" lang="th-TH" altLang="en-US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4690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12B1FE-257A-44EA-88FD-892B2AA94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8358"/>
            <a:ext cx="8784976" cy="65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25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23850" y="1341438"/>
            <a:ext cx="8569325" cy="4175125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	</a:t>
            </a:r>
            <a:r>
              <a:rPr kumimoji="0" lang="th-TH" sz="4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กรณีนำเงินตราไทย เงินตราต่างประเทศ หรือตรา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สาร</a:t>
            </a:r>
            <a:r>
              <a:rPr kumimoji="0" lang="th-TH" sz="44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เปลี่ยนมือ ซึ่งเมื่อรวมกันแล้วมีมูลค่าเกินกว่า 450,000 บาท </a:t>
            </a:r>
            <a:r>
              <a:rPr kumimoji="0" lang="th-TH" sz="4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หรือเทียบเท่า </a:t>
            </a:r>
            <a:r>
              <a:rPr kumimoji="0" lang="th-TH" sz="4400" b="0" i="0" u="sng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ออกไปนอกหรือเข้ามาในประเทศ</a:t>
            </a:r>
            <a:r>
              <a:rPr kumimoji="0" lang="th-TH" sz="4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 จะต้องแจ้ง</a:t>
            </a:r>
            <a:r>
              <a:rPr kumimoji="0" lang="th-TH" sz="4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รายการเกี่ยวกับเงินตรา เงินตราต่างประเทศ หรือตราสาร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เปลี่ยนมือนั้นต่อศุลกากร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th-TH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06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325" y="115888"/>
            <a:ext cx="7521575" cy="5492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Cordia New" pitchFamily="34" charset="-34"/>
              </a:defRPr>
            </a:lvl9pPr>
            <a:extLst/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ucida Sans Unicode"/>
                <a:ea typeface="+mj-ea"/>
                <a:cs typeface="Cordia New" panose="020B0304020202020204" pitchFamily="34" charset="-34"/>
              </a:rPr>
              <a:t>ตัวอย่าง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3850" y="1125538"/>
            <a:ext cx="8569325" cy="4535487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" pitchFamily="2" charset="2"/>
              <a:buChar char="v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นำเงินตราไทย และเงินตราต่างประเทศ หรือ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" pitchFamily="2" charset="2"/>
              <a:buChar char="v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นำเงินตราไทย และตราสารเปลี่ยนมือ หรือ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" pitchFamily="2" charset="2"/>
              <a:buChar char="v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นำเงินตราต่างประเทศ และตราสารเปลี่ยนมือ หรือ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" pitchFamily="2" charset="2"/>
              <a:buChar char="v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นำตราสารเปลี่ยนมือที่ระบุเป็นเงินบาท และตราสารเปลี่ยนมือที่ระบุเป็นเงินตราต่างประเทศ หรือ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" pitchFamily="2" charset="2"/>
              <a:buChar char="v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นำเงินตราไทย เงินตราต่างประเทศ และตราสารเปลี่ยนมือ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" pitchFamily="2" charset="2"/>
              <a:buChar char="v"/>
              <a:tabLst/>
              <a:defRPr/>
            </a:pPr>
            <a:r>
              <a:rPr kumimoji="0" lang="th-TH" sz="32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ออกไปนอกหรือเข้ามาในประเทศ ซึ่งมีมูลค่ารวมกันแล้วเกินกว่า 450,000 บาท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Cordia New" panose="020B0304020202020204" pitchFamily="34" charset="-34"/>
              </a:rPr>
              <a:t>หรือเทียบเท่า จะต้องแจ้งรายการเกี่ยวกับเงินตรา เงินตราต่างประเทศ หรือตราสารเปลี่ยนมือนั้นต่อศุลกากร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th-TH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7244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martArt Placeholder 3"/>
          <p:cNvPicPr>
            <a:picLocks noGrp="1" noChangeAspect="1"/>
          </p:cNvPicPr>
          <p:nvPr>
            <p:ph type="dgm"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2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120680" cy="701040"/>
          </a:xfrm>
        </p:spPr>
        <p:txBody>
          <a:bodyPr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h-TH" altLang="th-TH" sz="4000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 ความผิดฐานลักลอบหนีศุลกากร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" y="1340768"/>
            <a:ext cx="80772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th-TH" altLang="th-TH" sz="3000" dirty="0">
                <a:solidFill>
                  <a:srgbClr val="99FF33"/>
                </a:solidFill>
                <a:latin typeface="Angsana New" pitchFamily="18" charset="-34"/>
              </a:rPr>
              <a:t>	</a:t>
            </a:r>
            <a:r>
              <a:rPr lang="th-TH" altLang="th-TH" sz="3400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การลักลอบหนีศุลกากร หมายถึง การนำของที่ต้องเสีย      ค่าภาษีอากร หรือไม่ต้องเสียภาษีอากร หรือของต้องห้าม  ต้องกำกัด</a:t>
            </a:r>
            <a:r>
              <a:rPr lang="th-TH" altLang="th-TH" sz="3400" spc="-70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เข้ามาในหรือส่งออกไปนอกราชอาณาจักรโดยไม่ได้ผ่านพิธีการศุลกากร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3400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           ของที่ลักลอบหนีศุลกากรอาจเป็นของที่ต้องเสียภาษี หรือไม่ต้องเสียภาษี หรือเป็นของต้องห้าม หรือต้องกำกัด  หากนำเข้าหรือส่งออกไม่ได้ผ่านพิธีการศุลกากรแล้ว เป็นความผิดฐานลักลอบหนีศุลกากร ทั้งนี้ กฎหมายศุลกากรได้กำหนดโทษผู้กระทำผิดฐานลักลอบหนีศุลกากรสำหรับความผิดครั้งหนึ่งให้ปรับเป็นเงิน 4 เท่าของราคารวมค่าอากร หรือจำคุกไม่เกิน 10 ปี หรือทั้งจำทั้งปรับ และริบของที่ลักลอบ</a:t>
            </a:r>
          </a:p>
        </p:txBody>
      </p:sp>
    </p:spTree>
    <p:extLst>
      <p:ext uri="{BB962C8B-B14F-4D97-AF65-F5344CB8AC3E}">
        <p14:creationId xmlns:p14="http://schemas.microsoft.com/office/powerpoint/2010/main" val="422288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048672" cy="7010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altLang="th-TH" sz="40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ความผิดฐานลักลอบหนีศุลกากร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6024" y="1519039"/>
            <a:ext cx="882047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th-TH" altLang="th-TH" sz="3600" dirty="0">
                <a:solidFill>
                  <a:srgbClr val="000000"/>
                </a:solidFill>
                <a:latin typeface="Angsana New" pitchFamily="18" charset="-34"/>
                <a:cs typeface="+mn-cs"/>
              </a:rPr>
              <a:t>	1.</a:t>
            </a:r>
            <a:r>
              <a:rPr lang="th-TH" altLang="th-TH" sz="36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ลักลอบนำของเข้ามาในราชอาณาจักร</a:t>
            </a:r>
          </a:p>
          <a:p>
            <a:pPr>
              <a:spcBef>
                <a:spcPts val="1200"/>
              </a:spcBef>
              <a:defRPr/>
            </a:pPr>
            <a:r>
              <a:rPr lang="th-TH" altLang="th-TH" sz="36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	2. ลักลอบนำของออกไปนอกราชอาณาจักร</a:t>
            </a:r>
          </a:p>
          <a:p>
            <a:pPr algn="thaiDist">
              <a:spcBef>
                <a:spcPts val="1200"/>
              </a:spcBef>
              <a:defRPr/>
            </a:pPr>
            <a:r>
              <a:rPr lang="th-TH" altLang="th-TH" sz="36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	3. นำของออกจาก คลังสินค้าทัณฑ์บน, โรงพักสินค้า ,ที่มั่นคง, ท่าเรือรับอนุญาต</a:t>
            </a:r>
            <a:r>
              <a:rPr lang="th-TH" altLang="th-TH" sz="3600" spc="-5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,  เรือ ,  เขตปลอดอากร, เขตประกอบการเสรี โดยไม่ได้รับอนุญาต </a:t>
            </a:r>
            <a:r>
              <a:rPr lang="th-TH" altLang="th-TH" sz="36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จากพนักงานศุลกากร	</a:t>
            </a:r>
            <a:endParaRPr lang="th-TH" altLang="th-TH" sz="3600" spc="-13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149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23528" y="1481328"/>
            <a:ext cx="8496944" cy="511602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109728" indent="0" algn="thaiDist">
              <a:buNone/>
            </a:pPr>
            <a:r>
              <a:rPr lang="th-TH" dirty="0"/>
              <a:t>	</a:t>
            </a:r>
            <a:r>
              <a:rPr lang="th-TH" sz="16000" b="1" spc="-22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มาตรา ๒๔๓ </a:t>
            </a:r>
            <a:r>
              <a:rPr lang="th-TH" sz="16000" spc="-22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ผู้ใดนำของที่ผ่านหรือกำลังผ่านพิธีการศุลกากร</a:t>
            </a:r>
            <a:r>
              <a:rPr lang="th-TH" sz="16000" spc="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เข้ามาในราชอาณาจักร หรือส่งของดังกล่าวออกไปนอก</a:t>
            </a:r>
            <a:r>
              <a:rPr lang="th-TH" sz="16000" spc="-11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ราชอาณาจักร โดยหลีกเลี่ยงหรือพยายามหลีกเลี่ยงการเสียอากร </a:t>
            </a:r>
            <a:r>
              <a:rPr lang="th-TH" sz="16000" spc="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โดยเจตนาจะฉ้ออากรที่ต้องเสียสำหรับของนั้น ๆ ต้องระวางโทษจำคุกไม่เกินสิบปี หรือปรับเป็นเงินตั้งแต่ครึ่งเท่าแต่ไม่</a:t>
            </a:r>
            <a:r>
              <a:rPr lang="th-TH" sz="16000" spc="-5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เกินสี่เท่าของค่าอากรที่ต้องเสียเพิ่ม หรือทั้งจำทั้งปรับ และศาล</a:t>
            </a:r>
            <a:r>
              <a:rPr lang="th-TH" sz="16000" spc="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อาจสั่งริบของนั้นก็ได้ ไม่ว่าจะมีผู้ถูกลงโทษตามคำพิพากษาหรือไม่</a:t>
            </a:r>
          </a:p>
          <a:p>
            <a:pPr marL="109728" indent="0" algn="thaiDist">
              <a:buNone/>
            </a:pPr>
            <a:r>
              <a:rPr lang="th-TH" sz="16000" spc="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	ผู้ใดพยายามกระทำความผิดตามวรรคหนึ่ง ต้องระวางโทษเช่นเดียวกัน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267744" y="332656"/>
            <a:ext cx="4536504" cy="701040"/>
          </a:xfrm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ความผิดฐานหลีกเลี่ยงอากร</a:t>
            </a:r>
          </a:p>
        </p:txBody>
      </p:sp>
    </p:spTree>
    <p:extLst>
      <p:ext uri="{BB962C8B-B14F-4D97-AF65-F5344CB8AC3E}">
        <p14:creationId xmlns:p14="http://schemas.microsoft.com/office/powerpoint/2010/main" val="124930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616624" cy="701040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th-TH" sz="20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altLang="th-TH" sz="40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2. ความผิดฐานหลีกเลี่ยงอากร</a:t>
            </a:r>
            <a:br>
              <a:rPr lang="th-TH" altLang="th-TH" sz="4000" dirty="0">
                <a:solidFill>
                  <a:srgbClr val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rdia New" pitchFamily="34" charset="-34"/>
                <a:cs typeface="Cordia New" pitchFamily="34" charset="-34"/>
              </a:rPr>
            </a:br>
            <a:endParaRPr lang="th-TH" sz="20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3528" y="1412776"/>
            <a:ext cx="849694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algn="thaiDist" eaLnBrk="1" hangingPunct="1">
              <a:spcBef>
                <a:spcPct val="50000"/>
              </a:spcBef>
              <a:defRPr/>
            </a:pPr>
            <a:r>
              <a:rPr lang="th-TH" altLang="th-TH" sz="3000" dirty="0">
                <a:solidFill>
                  <a:srgbClr val="99FF33"/>
                </a:solidFill>
                <a:latin typeface="Angsana New" pitchFamily="18" charset="-34"/>
              </a:rPr>
              <a:t>	</a:t>
            </a:r>
            <a:r>
              <a:rPr lang="th-TH" altLang="th-TH" sz="3600" spc="-9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การหลีกเลี่ยงอากร หมายถึง การนำของที่ต้องชำระค่าอาก</a:t>
            </a:r>
            <a:r>
              <a:rPr lang="th-TH" altLang="th-TH" sz="36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ร </a:t>
            </a:r>
            <a:r>
              <a:rPr lang="th-TH" altLang="th-TH" sz="3600" spc="-11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เข้ามาหรือส่งของออกไปนอกราชอาณาจักรโดยนำมาผ่านพิธีการศุลกากร </a:t>
            </a:r>
            <a:r>
              <a:rPr lang="th-TH" altLang="th-TH" sz="36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โดยถูกต้อง  แต่มีเจตนาทุจริตเพื่อมิให้ต้องชำระค่าอากรหรือชำระในจำนวนที่น้อยกว่าที่จะต้องชำระจริง โดยการสำแดงปริมาณ น้ำหนัก ราคา ชนิดสินค้า พิกัดอัตราศุลกากรเป็นเท็จ ฯลฯ เป็นเหตุให้อากรขาด ดังนั้นผู้นำเข้าหรือส่งออกที่มีความผิดฐานหลีกเลี่ยงภาษีอากรจึงมีความผิดฐานสำแดงเท็จอีกฐานหนึ่งด้ว</a:t>
            </a:r>
            <a:r>
              <a:rPr lang="th-TH" altLang="th-TH" sz="3600" dirty="0">
                <a:solidFill>
                  <a:srgbClr val="000000"/>
                </a:solidFill>
                <a:latin typeface="Angsana New" pitchFamily="18" charset="-34"/>
                <a:cs typeface="+mn-cs"/>
              </a:rPr>
              <a:t>ย  </a:t>
            </a:r>
          </a:p>
        </p:txBody>
      </p:sp>
    </p:spTree>
    <p:extLst>
      <p:ext uri="{BB962C8B-B14F-4D97-AF65-F5344CB8AC3E}">
        <p14:creationId xmlns:p14="http://schemas.microsoft.com/office/powerpoint/2010/main" val="1044816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04856" cy="7010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altLang="th-TH" sz="40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ลักษณะของการกระทำความผิดหลีกเลี่ยงอากร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" y="1412776"/>
            <a:ext cx="8305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th-TH" altLang="th-TH" sz="36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    (1) สำแดงพิกัดอัตราอากรไม่ถูกต้อง</a:t>
            </a:r>
          </a:p>
          <a:p>
            <a:pPr>
              <a:spcBef>
                <a:spcPts val="600"/>
              </a:spcBef>
              <a:defRPr/>
            </a:pPr>
            <a:r>
              <a:rPr lang="th-TH" altLang="th-TH" sz="36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    (2) สำแดงราคาซื้อขายต่ำกว่าความเป็นจริง</a:t>
            </a:r>
          </a:p>
          <a:p>
            <a:pPr>
              <a:spcBef>
                <a:spcPts val="600"/>
              </a:spcBef>
              <a:defRPr/>
            </a:pPr>
            <a:r>
              <a:rPr lang="th-TH" altLang="th-TH" sz="3600" spc="-11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     (3) สำแดงชนิดสินค้า ยี่ห้อ รุ่น ปริมาณ หรือรายการอื่น ๆ ไม่ถูกต้อง</a:t>
            </a:r>
          </a:p>
          <a:p>
            <a:pPr>
              <a:spcBef>
                <a:spcPts val="600"/>
              </a:spcBef>
              <a:defRPr/>
            </a:pPr>
            <a:r>
              <a:rPr lang="th-TH" altLang="th-TH" sz="36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    (4) สำแดงเมืองกำเนิดเป็นเท็จ</a:t>
            </a:r>
          </a:p>
          <a:p>
            <a:pPr algn="thaiDist">
              <a:spcBef>
                <a:spcPts val="600"/>
              </a:spcBef>
              <a:defRPr/>
            </a:pPr>
            <a:r>
              <a:rPr lang="th-TH" altLang="th-TH" sz="3600" spc="-5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     (5) ใช้สิทธิประโยชน์ทางภาษีอากรเป็นเท็จ เช่น แจ้งว่าขอยกเว้น </a:t>
            </a:r>
            <a:r>
              <a:rPr lang="th-TH" altLang="th-TH" sz="36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อากรจาก </a:t>
            </a:r>
            <a:r>
              <a:rPr lang="en-US" altLang="th-TH" sz="36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BOI</a:t>
            </a:r>
            <a:r>
              <a:rPr lang="th-TH" altLang="th-TH" sz="3600" dirty="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แต่ของที่นำเข้าไม่ตรงกับของที่ขอยกเว้นอากร หรือนำของที่ได้รับยกเว้นอากรโดยมีเงื่นไขว่าต้องส่งออกไปขายภายในประเทศ โดยไม่แจ้งชำระอากร</a:t>
            </a:r>
            <a:endParaRPr lang="th-TH" altLang="th-TH" sz="4000" dirty="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1251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95536" y="1498781"/>
            <a:ext cx="8352928" cy="466652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109728" indent="0" algn="thaiDist">
              <a:buNone/>
            </a:pPr>
            <a:r>
              <a:rPr lang="th-TH" dirty="0"/>
              <a:t>	</a:t>
            </a:r>
            <a:r>
              <a:rPr lang="th-TH" sz="4300" b="1" spc="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มาตรา ๒๔๔ </a:t>
            </a:r>
            <a:r>
              <a:rPr lang="th-TH" sz="4300" spc="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ผู้ใดนำของที่ผ่านหรือกำลังผ่านพิธีการศุลกากรเข้ามาในราชอาณาจักร หรือส่งของดังกล่าวออกไปนอกราชอาณาจักร หรือนำของเข้าเพื่อการผ่านแดน หรือการถ่ายลำโดยหลีกเลี่ยงข้อจำกัดหรือข้อห้ามอันเกี่ยวกับ</a:t>
            </a:r>
            <a:r>
              <a:rPr lang="th-TH" sz="4300" spc="1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ของนั้น ต้องระวางโทษจำคุกไม่เกินสิบปี หรือปรับไม่เกินห้</a:t>
            </a:r>
            <a:r>
              <a:rPr lang="th-TH" sz="4300" spc="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าแสนบาท หรือทั้งจำทั้งปรับ และศาลอาจสั่งริบของนั้นก็ได้ ไม่ว่าจะมีผู้ถูกลงโทษตามคำพิพากษาหรือไม่</a:t>
            </a:r>
            <a:endParaRPr lang="th-TH" sz="4300" b="1" spc="0" dirty="0">
              <a:solidFill>
                <a:schemeClr val="accent6">
                  <a:lumMod val="5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marL="109728" indent="0" algn="thaiDist">
              <a:buNone/>
            </a:pPr>
            <a:r>
              <a:rPr lang="th-TH" sz="4300" b="1" spc="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4300" spc="-14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ผู้ใดพยายามกระทำความผิดตามวรรคหนึ่ง ต้องระวางโทษ</a:t>
            </a:r>
            <a:r>
              <a:rPr lang="th-TH" sz="4300" spc="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เช่นเดียวกัน 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904656" cy="701040"/>
          </a:xfrm>
        </p:spPr>
        <p:txBody>
          <a:bodyPr>
            <a:normAutofit fontScale="90000"/>
          </a:bodyPr>
          <a:lstStyle/>
          <a:p>
            <a:r>
              <a:rPr lang="th-TH" sz="4000" dirty="0">
                <a:solidFill>
                  <a:schemeClr val="accent6">
                    <a:lumMod val="50000"/>
                  </a:schemeClr>
                </a:solidFill>
                <a:latin typeface="Cordia New" pitchFamily="34" charset="-34"/>
                <a:cs typeface="Cordia New" pitchFamily="34" charset="-34"/>
              </a:rPr>
              <a:t>3.ความผิดฐานหลีกเลี่ยงข้อห้าม ข้อกำกัด</a:t>
            </a:r>
          </a:p>
        </p:txBody>
      </p:sp>
    </p:spTree>
    <p:extLst>
      <p:ext uri="{BB962C8B-B14F-4D97-AF65-F5344CB8AC3E}">
        <p14:creationId xmlns:p14="http://schemas.microsoft.com/office/powerpoint/2010/main" val="1241614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ackTie">
  <a:themeElements>
    <a:clrScheme name="Custom 14">
      <a:dk1>
        <a:srgbClr val="AAD957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2162</TotalTime>
  <Words>902</Words>
  <Application>Microsoft Office PowerPoint</Application>
  <PresentationFormat>On-screen Show (4:3)</PresentationFormat>
  <Paragraphs>194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Angsana New</vt:lpstr>
      <vt:lpstr>Arial</vt:lpstr>
      <vt:lpstr>Calibri</vt:lpstr>
      <vt:lpstr>Cordia New</vt:lpstr>
      <vt:lpstr>Garamond</vt:lpstr>
      <vt:lpstr>Lucida Sans Unicode</vt:lpstr>
      <vt:lpstr>Tahoma</vt:lpstr>
      <vt:lpstr>TH SarabunPSK</vt:lpstr>
      <vt:lpstr>Tunga</vt:lpstr>
      <vt:lpstr>Verdana</vt:lpstr>
      <vt:lpstr>Wingdings</vt:lpstr>
      <vt:lpstr>Wingdings 2</vt:lpstr>
      <vt:lpstr>Wingdings 3</vt:lpstr>
      <vt:lpstr>BlackTie</vt:lpstr>
      <vt:lpstr>5_Concourse</vt:lpstr>
      <vt:lpstr>ความผิดและการดำเนินคดีตามพระราชบัญญัติศุลกากร พ.ศ. 2560</vt:lpstr>
      <vt:lpstr> ความผิดที่สำคัญตามกฎหมายศุลกากร </vt:lpstr>
      <vt:lpstr>ความผิดฐานลักลอบหนีศุลกากร</vt:lpstr>
      <vt:lpstr> ความผิดฐานลักลอบหนีศุลกากร</vt:lpstr>
      <vt:lpstr>ความผิดฐานลักลอบหนีศุลกากร</vt:lpstr>
      <vt:lpstr>ความผิดฐานหลีกเลี่ยงอากร</vt:lpstr>
      <vt:lpstr> 2. ความผิดฐานหลีกเลี่ยงอากร </vt:lpstr>
      <vt:lpstr>ลักษณะของการกระทำความผิดหลีกเลี่ยงอากร</vt:lpstr>
      <vt:lpstr>3.ความผิดฐานหลีกเลี่ยงข้อห้าม ข้อกำกัด</vt:lpstr>
      <vt:lpstr>ของต้องห้าม</vt:lpstr>
      <vt:lpstr>ของต้องห้าม (PROHIBITED GOODS)</vt:lpstr>
      <vt:lpstr>ของต้องกำกัด(restricted goods)</vt:lpstr>
      <vt:lpstr>  ความผิดฐานหลีกเลี่ยงข้อห้าม ข้อกำกัด </vt:lpstr>
      <vt:lpstr> กฎหมายที่เกี่ยวกับของต้องห้าม ต้องจำกัดในการนำผ่าน </vt:lpstr>
      <vt:lpstr> กฎหมายที่เกี่ยวกับของต้องห้าม ต้องกำกัดในการนำผ่าน </vt:lpstr>
      <vt:lpstr> กฎหมายที่เกี่ยวกับของต้องห้าม ต้องกำกัดในการนำผ่าน </vt:lpstr>
      <vt:lpstr>PowerPoint Presentation</vt:lpstr>
      <vt:lpstr>ความผิดของผู้ใช้ ผู้สนับสนุน การกระทำความผิด</vt:lpstr>
      <vt:lpstr>ข้อยกเว้น เรื่องเจตนาในการกระทำความผิด</vt:lpstr>
      <vt:lpstr>4.ความผิดฐานรับซื้อของที่เป็นความผิด</vt:lpstr>
      <vt:lpstr> 4. ความผิดฐานรับซื้อของผิดกฎหมายศุลกากร </vt:lpstr>
      <vt:lpstr>การเปรียบเทียบคดีตามกฎหมายศุลกากร</vt:lpstr>
      <vt:lpstr>การเปรียบเทียบคดีตามกฎหมายศุลกากร</vt:lpstr>
      <vt:lpstr>PowerPoint Presentation</vt:lpstr>
      <vt:lpstr>เงินสินบนรางวัลตามกฎหมายศุลกากร</vt:lpstr>
      <vt:lpstr>อัตราการจ่ายเงินสินบนและรางวัล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Chutima Ruabrad</dc:creator>
  <cp:lastModifiedBy>Kannaporn Thongjued</cp:lastModifiedBy>
  <cp:revision>463</cp:revision>
  <cp:lastPrinted>2018-05-05T14:21:38Z</cp:lastPrinted>
  <dcterms:created xsi:type="dcterms:W3CDTF">2017-05-08T04:08:52Z</dcterms:created>
  <dcterms:modified xsi:type="dcterms:W3CDTF">2022-10-03T02:43:36Z</dcterms:modified>
</cp:coreProperties>
</file>